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3" r:id="rId2"/>
    <p:sldId id="371" r:id="rId3"/>
    <p:sldId id="406" r:id="rId4"/>
    <p:sldId id="405" r:id="rId5"/>
    <p:sldId id="407" r:id="rId6"/>
    <p:sldId id="408" r:id="rId7"/>
    <p:sldId id="399" r:id="rId8"/>
    <p:sldId id="400" r:id="rId9"/>
    <p:sldId id="401" r:id="rId10"/>
    <p:sldId id="402" r:id="rId11"/>
    <p:sldId id="410" r:id="rId12"/>
    <p:sldId id="411" r:id="rId13"/>
    <p:sldId id="412" r:id="rId14"/>
    <p:sldId id="382" r:id="rId15"/>
    <p:sldId id="409" r:id="rId16"/>
    <p:sldId id="395" r:id="rId17"/>
    <p:sldId id="404" r:id="rId18"/>
    <p:sldId id="33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ertolini" initials="AB" lastIdx="2" clrIdx="0">
    <p:extLst>
      <p:ext uri="{19B8F6BF-5375-455C-9EA6-DF929625EA0E}">
        <p15:presenceInfo xmlns:p15="http://schemas.microsoft.com/office/powerpoint/2012/main" userId="9c28c9b674c863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3" autoAdjust="0"/>
    <p:restoredTop sz="94799" autoAdjust="0"/>
  </p:normalViewPr>
  <p:slideViewPr>
    <p:cSldViewPr>
      <p:cViewPr varScale="1">
        <p:scale>
          <a:sx n="118" d="100"/>
          <a:sy n="118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AD676-9EBE-4021-A778-FEFACFD4BE13}" type="datetimeFigureOut">
              <a:rPr lang="it-IT" smtClean="0"/>
              <a:pPr/>
              <a:t>01/06/2017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22E8-51C6-4982-B291-1A17742B67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9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22E8-51C6-4982-B291-1A17742B67E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06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important result of the project is the Proposal for a White Book which is a sort of guidelines document for the European Commission containing proposal for regulating emerging technologies like robotics. The document will be delivered at the end of February 2014 and I imagine that in it there will be contained, proposal for new laws, suggestion for using existing laws, ethical considerations for regulating specific technologies.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22E8-51C6-4982-B291-1A17742B67E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5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Robotics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form</a:t>
            </a:r>
            <a:r>
              <a:rPr lang="it-IT" dirty="0"/>
              <a:t> of </a:t>
            </a:r>
            <a:r>
              <a:rPr lang="it-IT" dirty="0" err="1"/>
              <a:t>enhancement</a:t>
            </a:r>
            <a:r>
              <a:rPr lang="it-IT" dirty="0"/>
              <a:t>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22E8-51C6-4982-B291-1A17742B67E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0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2124075" y="476250"/>
            <a:ext cx="4824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>
                <a:solidFill>
                  <a:prstClr val="black"/>
                </a:solidFill>
              </a:rPr>
              <a:t>RoboLaw – Plenary Meeting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i="1">
                <a:solidFill>
                  <a:prstClr val="black"/>
                </a:solidFill>
              </a:rPr>
              <a:t>Pisa, 27-28 September, 2012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01F6-6D37-421A-AA67-51678AD7EA1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7520C-DDF5-427F-9E7A-31EF6F0F08B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23FA-7FCA-42E3-B6FA-AC0809FC863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5F6C-278D-4654-A5EA-D42DA12480F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1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40B2-A1DF-4378-BB03-9DC8B3130B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7CD5-C107-4B27-8F21-76CDBBC55AC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0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/>
          <a:lstStyle>
            <a:lvl1pPr algn="l"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78335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4" name="Picture 6" descr="Footer_Dirpolis.jpg                                            00004219Scambio                        C4A23297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1239"/>
            <a:ext cx="9144000" cy="7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68878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B459-4FCF-484B-88F0-1F0EE965E94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AA81-55E4-4203-BC99-5B6DAE00846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2413-8E38-4674-B958-19F7928C9BD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D31A-25E5-447A-9B24-417FCA144C8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6" descr="Footer_Dirpolis.jpg                                            00004219Scambio                        C4A23297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1239"/>
            <a:ext cx="9144000" cy="7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4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0" name="Picture 6" descr="Footer_Dirpolis.jpg                                            00004219Scambio                        C4A23297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1239"/>
            <a:ext cx="9144000" cy="7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6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1C4B-32DE-4332-8A92-7AC1AA01D67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D9C8-EE40-4363-A1B7-FEE32AB3740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3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152B-35BC-40ED-9149-E87CC51A0C7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E982-D9CF-49DD-87B4-6CDFAD9CFB2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74B6-BCBB-437A-8F5B-AAC189A7B0B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D2EF-C5A2-4B59-B4EC-5A2D847EBFD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0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9E1E-A7B1-4F65-8AE1-61E95B28379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A04D-265B-440B-9E0F-852ECCFB7ED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70F8CE-9195-4C1C-8DEC-7736A32ED3C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DAFAE0-4729-4B39-A855-B8253AD388A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retulatesrobotics-summerschool.santannapisa.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http://www.europarl.ep.ec/inside/logistic/publish/logos_headers/S_200_en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15184"/>
            <a:ext cx="2483768" cy="1397120"/>
          </a:xfrm>
          <a:prstGeom prst="rect">
            <a:avLst/>
          </a:prstGeom>
        </p:spPr>
      </p:pic>
      <p:sp>
        <p:nvSpPr>
          <p:cNvPr id="7" name="Rectangle 3"/>
          <p:cNvSpPr>
            <a:spLocks/>
          </p:cNvSpPr>
          <p:nvPr/>
        </p:nvSpPr>
        <p:spPr bwMode="auto">
          <a:xfrm>
            <a:off x="460505" y="2072487"/>
            <a:ext cx="7639888" cy="232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57" tIns="32129" rIns="64257" bIns="32129" anchor="ctr"/>
          <a:lstStyle/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565656"/>
                </a:solidFill>
                <a:latin typeface="Helvetica" charset="0"/>
                <a:sym typeface="Gill Sans" charset="0"/>
              </a:rPr>
              <a:t>Fondi</a:t>
            </a:r>
            <a:r>
              <a:rPr lang="en-US" sz="4800" b="1" dirty="0">
                <a:solidFill>
                  <a:srgbClr val="565656"/>
                </a:solidFill>
                <a:latin typeface="Helvetica" charset="0"/>
                <a:sym typeface="Gill Sans" charset="0"/>
              </a:rPr>
              <a:t> di </a:t>
            </a:r>
            <a:r>
              <a:rPr lang="en-US" sz="4800" b="1" dirty="0" err="1">
                <a:solidFill>
                  <a:srgbClr val="565656"/>
                </a:solidFill>
                <a:latin typeface="Helvetica" charset="0"/>
                <a:sym typeface="Gill Sans" charset="0"/>
              </a:rPr>
              <a:t>indennizzo</a:t>
            </a:r>
            <a:r>
              <a:rPr lang="en-US" sz="4800" b="1" dirty="0">
                <a:solidFill>
                  <a:srgbClr val="565656"/>
                </a:solidFill>
                <a:latin typeface="Helvetica" charset="0"/>
                <a:sym typeface="Gill Sans" charset="0"/>
              </a:rPr>
              <a:t> </a:t>
            </a:r>
            <a:r>
              <a:rPr lang="en-US" sz="4800" b="1" dirty="0" err="1">
                <a:solidFill>
                  <a:srgbClr val="565656"/>
                </a:solidFill>
                <a:latin typeface="Helvetica" charset="0"/>
                <a:sym typeface="Gill Sans" charset="0"/>
              </a:rPr>
              <a:t>ed</a:t>
            </a:r>
            <a:r>
              <a:rPr lang="en-US" sz="4800" b="1" dirty="0">
                <a:solidFill>
                  <a:srgbClr val="565656"/>
                </a:solidFill>
                <a:latin typeface="Helvetica" charset="0"/>
                <a:sym typeface="Gill Sans" charset="0"/>
              </a:rPr>
              <a:t> </a:t>
            </a:r>
            <a:r>
              <a:rPr lang="en-US" sz="4800" b="1" dirty="0" err="1">
                <a:solidFill>
                  <a:srgbClr val="565656"/>
                </a:solidFill>
                <a:latin typeface="Helvetica" charset="0"/>
                <a:sym typeface="Gill Sans" charset="0"/>
              </a:rPr>
              <a:t>assicurazione</a:t>
            </a:r>
            <a:r>
              <a:rPr lang="en-US" sz="4800" b="1" dirty="0">
                <a:solidFill>
                  <a:srgbClr val="565656"/>
                </a:solidFill>
                <a:latin typeface="Helvetica" charset="0"/>
                <a:sym typeface="Gill Sans" charset="0"/>
              </a:rPr>
              <a:t> </a:t>
            </a:r>
            <a:r>
              <a:rPr lang="en-US" sz="4800" b="1" dirty="0" err="1">
                <a:solidFill>
                  <a:srgbClr val="565656"/>
                </a:solidFill>
                <a:latin typeface="Helvetica" charset="0"/>
                <a:sym typeface="Gill Sans" charset="0"/>
              </a:rPr>
              <a:t>obbligatoria</a:t>
            </a:r>
            <a:endParaRPr lang="en-US" sz="4800" b="1" dirty="0">
              <a:solidFill>
                <a:srgbClr val="565656"/>
              </a:solidFill>
              <a:latin typeface="Helvetica" charset="0"/>
              <a:sym typeface="Gill Sans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0505" y="4411885"/>
            <a:ext cx="5407639" cy="769401"/>
          </a:xfrm>
          <a:prstGeom prst="rect">
            <a:avLst/>
          </a:prstGeom>
          <a:noFill/>
        </p:spPr>
        <p:txBody>
          <a:bodyPr wrap="square" lIns="91398" tIns="45700" rIns="91398" bIns="45700" rtlCol="0">
            <a:spAutoFit/>
          </a:bodyPr>
          <a:lstStyle/>
          <a:p>
            <a:pPr defTabSz="913882"/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Helvetica" charset="0"/>
              </a:rPr>
              <a:t>Andrea Bertolini, LL.M. (Yale), </a:t>
            </a:r>
            <a:r>
              <a:rPr lang="it-IT" sz="2400" b="1" dirty="0" err="1">
                <a:solidFill>
                  <a:schemeClr val="accent3">
                    <a:lumMod val="75000"/>
                  </a:schemeClr>
                </a:solidFill>
                <a:latin typeface="Helvetica" charset="0"/>
              </a:rPr>
              <a:t>Ph.D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latin typeface="Helvetica" charset="0"/>
              </a:rPr>
              <a:t>. 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Helvetica" charset="0"/>
                <a:sym typeface="Gill Sans" charset="0"/>
              </a:rPr>
              <a:t>andrea.bertolini@santannapisa.it</a:t>
            </a:r>
            <a:endParaRPr lang="it-IT" sz="2000" b="1" i="1" dirty="0">
              <a:solidFill>
                <a:schemeClr val="accent3">
                  <a:lumMod val="75000"/>
                </a:schemeClr>
              </a:solidFill>
              <a:latin typeface="Helvetica" charset="0"/>
            </a:endParaRPr>
          </a:p>
        </p:txBody>
      </p:sp>
      <p:pic>
        <p:nvPicPr>
          <p:cNvPr id="13" name="Picture 2" descr="C:\Users\Utente\AppData\Local\Temp\Rar$DI03.104\SA_dirpolis_logo_eng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798" y="402687"/>
            <a:ext cx="2781541" cy="112077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54798" y="559824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r>
              <a:rPr lang="it-IT" sz="4800" b="1" dirty="0">
                <a:solidFill>
                  <a:srgbClr val="FF0000"/>
                </a:solidFill>
                <a:latin typeface="Helvetica" charset="0"/>
              </a:rPr>
              <a:t>RE</a:t>
            </a:r>
            <a:r>
              <a:rPr lang="it-IT" sz="4800" b="1" dirty="0">
                <a:solidFill>
                  <a:srgbClr val="565656"/>
                </a:solidFill>
                <a:latin typeface="Helvetica" charset="0"/>
              </a:rPr>
              <a:t>LIABLE</a:t>
            </a:r>
          </a:p>
        </p:txBody>
      </p:sp>
    </p:spTree>
    <p:extLst>
      <p:ext uri="{BB962C8B-B14F-4D97-AF65-F5344CB8AC3E}">
        <p14:creationId xmlns:p14="http://schemas.microsoft.com/office/powerpoint/2010/main" val="55890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Responsabilità: tipo di guida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895540"/>
              </p:ext>
            </p:extLst>
          </p:nvPr>
        </p:nvGraphicFramePr>
        <p:xfrm>
          <a:off x="2107828" y="1844824"/>
          <a:ext cx="4917999" cy="345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9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6684">
                <a:tc>
                  <a:txBody>
                    <a:bodyPr/>
                    <a:lstStyle/>
                    <a:p>
                      <a:r>
                        <a:rPr lang="it-IT" dirty="0"/>
                        <a:t>Veicoli con diversi livelli</a:t>
                      </a:r>
                      <a:r>
                        <a:rPr lang="it-IT" baseline="0" dirty="0"/>
                        <a:t> di automazione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Guida</a:t>
                      </a:r>
                      <a:r>
                        <a:rPr lang="it-IT" baseline="0" dirty="0"/>
                        <a:t> autonoma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Guida</a:t>
                      </a:r>
                      <a:r>
                        <a:rPr lang="it-IT" baseline="0" dirty="0"/>
                        <a:t> non autonoma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8826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Scelta</a:t>
                      </a:r>
                      <a:r>
                        <a:rPr lang="it-IT" b="1" baseline="0" dirty="0">
                          <a:solidFill>
                            <a:schemeClr val="bg1"/>
                          </a:solidFill>
                        </a:rPr>
                        <a:t> del produttore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Produttore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Produttore</a:t>
                      </a:r>
                      <a:r>
                        <a:rPr lang="it-IT" baseline="0" dirty="0"/>
                        <a:t>/</a:t>
                      </a:r>
                    </a:p>
                    <a:p>
                      <a:r>
                        <a:rPr lang="it-IT" baseline="0" dirty="0"/>
                        <a:t>Utilizzatore (incertezza)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8826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Scelta dell’utilizzatore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Produttore/</a:t>
                      </a:r>
                    </a:p>
                    <a:p>
                      <a:r>
                        <a:rPr lang="it-IT" dirty="0"/>
                        <a:t>Utilizzatore (incertezza)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Utilizzatore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79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Fondo di indennizzo automatico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Un </a:t>
            </a:r>
            <a:r>
              <a:rPr lang="fr-FR" b="1" dirty="0" err="1"/>
              <a:t>esempio</a:t>
            </a:r>
            <a:r>
              <a:rPr lang="fr-FR" b="1" dirty="0"/>
              <a:t>: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	Loi n° 85-677 du 5 juillet 1985 tendant à 	l'amélioration de la situation des victimes 	d'accidents de la circulation et à 	l'accélération des procédures 	d'indemnisation</a:t>
            </a:r>
            <a:r>
              <a:rPr lang="fr-FR" dirty="0"/>
              <a:t> </a:t>
            </a:r>
            <a:br>
              <a:rPr lang="fr-FR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726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Oltre la responsabilità oggettiva verso la responsabilità assoluta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5667" y="1556792"/>
            <a:ext cx="8229600" cy="4525963"/>
          </a:xfrm>
        </p:spPr>
        <p:txBody>
          <a:bodyPr/>
          <a:lstStyle/>
          <a:p>
            <a:endParaRPr lang="fr-FR" b="1" dirty="0"/>
          </a:p>
          <a:p>
            <a:r>
              <a:rPr lang="fr-FR" b="1" dirty="0"/>
              <a:t>Article 2 </a:t>
            </a:r>
          </a:p>
          <a:p>
            <a:pPr marL="0" indent="0">
              <a:buNone/>
            </a:pPr>
            <a:r>
              <a:rPr lang="fr-FR" dirty="0"/>
              <a:t>	Les victimes, y compris les conducteurs, ne 	peuvent se voir opposer la force majeure 	ou le fait d'un tiers par le conducteur ou le 	gardien d'un véhicule mentionné à l'article 	1er.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790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</a:t>
            </a:r>
            <a:r>
              <a:rPr lang="it-IT" dirty="0" err="1"/>
              <a:t>contd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262" y="1484784"/>
            <a:ext cx="8229600" cy="4525963"/>
          </a:xfrm>
        </p:spPr>
        <p:txBody>
          <a:bodyPr/>
          <a:lstStyle/>
          <a:p>
            <a:r>
              <a:rPr lang="fr-FR" dirty="0"/>
              <a:t>Art. 3</a:t>
            </a:r>
          </a:p>
          <a:p>
            <a:pPr marL="0" indent="0">
              <a:buNone/>
            </a:pPr>
            <a:r>
              <a:rPr lang="fr-FR" dirty="0"/>
              <a:t>	Les victimes, hormis les conducteurs […], 	sont indemnisées des dommages résultant 	des atteintes à leur personne qu'elles ont 	subis, sans que puisse leur être opposée 	leur propre faute à l'exception de leur 	faute inexcusable si elle a été la cause 	exclusive de l'accident.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02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34" y="1988840"/>
            <a:ext cx="3600400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642194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Assicurazione e gestione del rischio</a:t>
            </a:r>
          </a:p>
        </p:txBody>
      </p:sp>
      <p:sp>
        <p:nvSpPr>
          <p:cNvPr id="8" name="Parentesi graffa chiusa 7"/>
          <p:cNvSpPr/>
          <p:nvPr/>
        </p:nvSpPr>
        <p:spPr>
          <a:xfrm rot="9197121" flipH="1">
            <a:off x="4910217" y="2234051"/>
            <a:ext cx="350565" cy="626868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tx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1105" y="3068960"/>
            <a:ext cx="2302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Non conosciamo esattamente le tipologie di rischi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82976" y="1484784"/>
            <a:ext cx="3855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it-IT" sz="2800" b="1" dirty="0">
              <a:solidFill>
                <a:schemeClr val="tx2"/>
              </a:solidFill>
            </a:endParaRPr>
          </a:p>
          <a:p>
            <a:r>
              <a:rPr lang="it-IT" sz="2800" b="1" dirty="0">
                <a:solidFill>
                  <a:schemeClr val="tx2"/>
                </a:solidFill>
              </a:rPr>
              <a:t>Determinare la probabilità di un evento</a:t>
            </a:r>
          </a:p>
          <a:p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15" name="Parentesi graffa chiusa 14"/>
          <p:cNvSpPr/>
          <p:nvPr/>
        </p:nvSpPr>
        <p:spPr>
          <a:xfrm rot="20032191" flipH="1">
            <a:off x="2808711" y="3754447"/>
            <a:ext cx="350565" cy="626868"/>
          </a:xfrm>
          <a:prstGeom prst="rightBrace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Tempo necessario ad acquisire dati statisticamente significativi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-1371" r="170" b="47497"/>
          <a:stretch/>
        </p:blipFill>
        <p:spPr>
          <a:xfrm>
            <a:off x="457200" y="1772816"/>
            <a:ext cx="4608512" cy="3382890"/>
          </a:xfrm>
        </p:spPr>
      </p:pic>
      <p:sp>
        <p:nvSpPr>
          <p:cNvPr id="5" name="CasellaDiTesto 4"/>
          <p:cNvSpPr txBox="1"/>
          <p:nvPr/>
        </p:nvSpPr>
        <p:spPr>
          <a:xfrm>
            <a:off x="5065712" y="2008883"/>
            <a:ext cx="3610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miles (years) would autonomous</a:t>
            </a:r>
          </a:p>
          <a:p>
            <a:r>
              <a:rPr lang="en-US" dirty="0"/>
              <a:t>vehicles have to be driven […] to demonstrate with</a:t>
            </a:r>
          </a:p>
          <a:p>
            <a:r>
              <a:rPr lang="en-US" dirty="0"/>
              <a:t>95% confidence their failure rate to within 20% of the true</a:t>
            </a:r>
          </a:p>
          <a:p>
            <a:r>
              <a:rPr lang="en-US" dirty="0"/>
              <a:t>rate of (column A) 1.09 fatalities per 100 million miles?” The</a:t>
            </a:r>
          </a:p>
          <a:p>
            <a:r>
              <a:rPr lang="en-US" dirty="0"/>
              <a:t>answer is 8.8 billion miles, which would take 400 years with</a:t>
            </a:r>
          </a:p>
          <a:p>
            <a:r>
              <a:rPr lang="it-IT" dirty="0" err="1"/>
              <a:t>such</a:t>
            </a:r>
            <a:r>
              <a:rPr lang="it-IT" dirty="0"/>
              <a:t> a </a:t>
            </a:r>
            <a:r>
              <a:rPr lang="it-IT" dirty="0" err="1"/>
              <a:t>fleet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Kalra-Paddok</a:t>
            </a:r>
            <a:r>
              <a:rPr lang="it-IT" dirty="0"/>
              <a:t>, </a:t>
            </a:r>
            <a:r>
              <a:rPr lang="it-IT" dirty="0" err="1"/>
              <a:t>Driving</a:t>
            </a:r>
            <a:r>
              <a:rPr lang="it-IT" dirty="0"/>
              <a:t> to </a:t>
            </a:r>
            <a:r>
              <a:rPr lang="it-IT" dirty="0" err="1"/>
              <a:t>Safety</a:t>
            </a:r>
            <a:r>
              <a:rPr lang="it-IT" dirty="0"/>
              <a:t>, RAND 2016</a:t>
            </a:r>
          </a:p>
        </p:txBody>
      </p:sp>
    </p:spTree>
    <p:extLst>
      <p:ext uri="{BB962C8B-B14F-4D97-AF65-F5344CB8AC3E}">
        <p14:creationId xmlns:p14="http://schemas.microsoft.com/office/powerpoint/2010/main" val="250057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4.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Testing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2339807"/>
            <a:ext cx="4040188" cy="639762"/>
          </a:xfrm>
        </p:spPr>
        <p:txBody>
          <a:bodyPr/>
          <a:lstStyle/>
          <a:p>
            <a:r>
              <a:rPr lang="it-IT" sz="3200" dirty="0">
                <a:solidFill>
                  <a:schemeClr val="tx2"/>
                </a:solidFill>
              </a:rPr>
              <a:t>Europe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4612106" y="2339826"/>
            <a:ext cx="4041775" cy="639762"/>
          </a:xfrm>
        </p:spPr>
        <p:txBody>
          <a:bodyPr/>
          <a:lstStyle/>
          <a:p>
            <a:pPr algn="r"/>
            <a:r>
              <a:rPr lang="it-IT" sz="3200" dirty="0">
                <a:solidFill>
                  <a:schemeClr val="tx2"/>
                </a:solidFill>
              </a:rPr>
              <a:t>Giappone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645025" y="3010074"/>
            <a:ext cx="4041775" cy="3951288"/>
          </a:xfrm>
        </p:spPr>
        <p:txBody>
          <a:bodyPr/>
          <a:lstStyle/>
          <a:p>
            <a:pPr marL="0" indent="0" algn="r">
              <a:buNone/>
            </a:pPr>
            <a:r>
              <a:rPr lang="it-IT" sz="2800" b="1" dirty="0" err="1">
                <a:solidFill>
                  <a:schemeClr val="tx2"/>
                </a:solidFill>
              </a:rPr>
              <a:t>Tokku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dirty="0" err="1">
                <a:solidFill>
                  <a:schemeClr val="tx2"/>
                </a:solidFill>
              </a:rPr>
              <a:t>Zones</a:t>
            </a:r>
            <a:endParaRPr lang="it-IT" sz="2800" b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it-IT" sz="2800" dirty="0">
                <a:solidFill>
                  <a:schemeClr val="tx2"/>
                </a:solidFill>
              </a:rPr>
              <a:t>Disapplicazione delle norme esistenti</a:t>
            </a:r>
          </a:p>
          <a:p>
            <a:pPr marL="0" indent="0" algn="r">
              <a:buNone/>
            </a:pPr>
            <a:endParaRPr lang="it-IT" sz="1400" b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it-IT" sz="2800" dirty="0">
                <a:solidFill>
                  <a:schemeClr val="tx2"/>
                </a:solidFill>
              </a:rPr>
              <a:t>Consente test in ambiente urbano</a:t>
            </a:r>
          </a:p>
          <a:p>
            <a:pPr marL="0" indent="0" algn="r">
              <a:buNone/>
            </a:pP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" y="145362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err="1">
                <a:solidFill>
                  <a:schemeClr val="tx2"/>
                </a:solidFill>
                <a:cs typeface="Helvetica" panose="020B0604020202020204" pitchFamily="34" charset="0"/>
              </a:rPr>
              <a:t>Testing</a:t>
            </a:r>
            <a:r>
              <a:rPr lang="it-IT" sz="2800" b="1" i="1" dirty="0">
                <a:solidFill>
                  <a:schemeClr val="tx2"/>
                </a:solidFill>
                <a:cs typeface="Helvetica" panose="020B0604020202020204" pitchFamily="34" charset="0"/>
              </a:rPr>
              <a:t> in ambienti urbani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3" y="2983835"/>
            <a:ext cx="3741662" cy="28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5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700808"/>
            <a:ext cx="5468100" cy="3075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Summer</a:t>
            </a:r>
            <a:r>
              <a:rPr lang="it-IT" dirty="0"/>
              <a:t> School: The </a:t>
            </a:r>
            <a:r>
              <a:rPr lang="it-IT" dirty="0" err="1"/>
              <a:t>Regulation</a:t>
            </a:r>
            <a:r>
              <a:rPr lang="it-IT" dirty="0"/>
              <a:t> of </a:t>
            </a:r>
            <a:r>
              <a:rPr lang="it-IT" dirty="0" err="1"/>
              <a:t>Robotics</a:t>
            </a:r>
            <a:r>
              <a:rPr lang="it-IT" dirty="0"/>
              <a:t> in Europe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3"/>
            <a:ext cx="8219256" cy="44644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1925325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Pisa: Scuola Superiore Sant’Anna</a:t>
            </a:r>
          </a:p>
          <a:p>
            <a:endParaRPr lang="it-IT" sz="2800" dirty="0"/>
          </a:p>
          <a:p>
            <a:r>
              <a:rPr lang="it-IT" sz="2800" dirty="0"/>
              <a:t>3-8 luglio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72616" y="5064646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http://www.europeregulatesrobotics-summerschool.santannapisa.it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74100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19256" cy="1138138"/>
          </a:xfrm>
        </p:spPr>
        <p:txBody>
          <a:bodyPr/>
          <a:lstStyle/>
          <a:p>
            <a:pPr algn="ctr"/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Grazie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458112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just"/>
            <a:r>
              <a:rPr lang="it-IT" dirty="0">
                <a:solidFill>
                  <a:schemeClr val="tx2"/>
                </a:solidFill>
              </a:rPr>
              <a:t>Website: </a:t>
            </a:r>
            <a:r>
              <a:rPr lang="it-IT" dirty="0">
                <a:solidFill>
                  <a:schemeClr val="tx2"/>
                </a:solidFill>
                <a:hlinkClick r:id="rId2"/>
              </a:rPr>
              <a:t>www.europeretulatesrobotics-summerschool.santannapisa.it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it-IT" dirty="0">
                <a:solidFill>
                  <a:schemeClr val="tx2"/>
                </a:solidFill>
              </a:rPr>
              <a:t>Email: a.bertolini@sssup.it</a:t>
            </a:r>
          </a:p>
          <a:p>
            <a:pPr algn="just"/>
            <a:r>
              <a:rPr lang="it-IT" dirty="0" err="1">
                <a:solidFill>
                  <a:schemeClr val="tx2"/>
                </a:solidFill>
              </a:rPr>
              <a:t>Twitter</a:t>
            </a:r>
            <a:r>
              <a:rPr lang="it-IT" dirty="0">
                <a:solidFill>
                  <a:schemeClr val="tx2"/>
                </a:solidFill>
              </a:rPr>
              <a:t>: @</a:t>
            </a:r>
            <a:r>
              <a:rPr lang="it-IT" dirty="0" err="1">
                <a:solidFill>
                  <a:schemeClr val="tx2"/>
                </a:solidFill>
              </a:rPr>
              <a:t>Anb_Law</a:t>
            </a:r>
            <a:r>
              <a:rPr lang="it-IT" dirty="0">
                <a:solidFill>
                  <a:schemeClr val="tx2"/>
                </a:solidFill>
              </a:rPr>
              <a:t>; @</a:t>
            </a:r>
            <a:r>
              <a:rPr lang="it-IT" dirty="0" err="1">
                <a:solidFill>
                  <a:schemeClr val="tx2"/>
                </a:solidFill>
              </a:rPr>
              <a:t>EuRegRobotics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it-IT" dirty="0">
                <a:solidFill>
                  <a:schemeClr val="tx2"/>
                </a:solidFill>
              </a:rPr>
              <a:t>Academia: https://sssup.academia.edu/AndreaBertolini </a:t>
            </a:r>
          </a:p>
        </p:txBody>
      </p:sp>
    </p:spTree>
    <p:extLst>
      <p:ext uri="{BB962C8B-B14F-4D97-AF65-F5344CB8AC3E}">
        <p14:creationId xmlns:p14="http://schemas.microsoft.com/office/powerpoint/2010/main" val="208315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158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noProof="0" dirty="0"/>
              <a:t>Le </a:t>
            </a:r>
            <a:r>
              <a:rPr lang="en-GB" b="1" noProof="0" dirty="0" err="1"/>
              <a:t>raccomandazioni</a:t>
            </a:r>
            <a:r>
              <a:rPr lang="en-GB" b="1" noProof="0" dirty="0"/>
              <a:t> del </a:t>
            </a:r>
            <a:r>
              <a:rPr lang="en-GB" b="1" noProof="0" dirty="0" err="1"/>
              <a:t>Parlamento</a:t>
            </a:r>
            <a:r>
              <a:rPr lang="en-GB" b="1" noProof="0" dirty="0"/>
              <a:t> </a:t>
            </a:r>
            <a:r>
              <a:rPr lang="en-GB" b="1" noProof="0" dirty="0" err="1"/>
              <a:t>Europeo</a:t>
            </a:r>
            <a:r>
              <a:rPr lang="en-GB" b="1" dirty="0"/>
              <a:t> in </a:t>
            </a:r>
            <a:r>
              <a:rPr lang="en-GB" b="1" dirty="0" err="1"/>
              <a:t>materia</a:t>
            </a:r>
            <a:r>
              <a:rPr lang="en-GB" b="1" dirty="0"/>
              <a:t> di </a:t>
            </a:r>
            <a:r>
              <a:rPr lang="en-GB" b="1" dirty="0" err="1"/>
              <a:t>responsabilità</a:t>
            </a:r>
            <a:endParaRPr lang="en-GB" b="1" noProof="0" dirty="0"/>
          </a:p>
          <a:p>
            <a:pPr marL="514350" indent="-514350">
              <a:buFont typeface="+mj-lt"/>
              <a:buAutoNum type="arabicPeriod"/>
            </a:pPr>
            <a:r>
              <a:rPr lang="en-GB" b="1" noProof="0" dirty="0" err="1"/>
              <a:t>Responsabilità</a:t>
            </a:r>
            <a:r>
              <a:rPr lang="en-GB" b="1" noProof="0" dirty="0"/>
              <a:t> </a:t>
            </a:r>
            <a:r>
              <a:rPr lang="en-GB" b="1" noProof="0" dirty="0" err="1"/>
              <a:t>ed</a:t>
            </a:r>
            <a:r>
              <a:rPr lang="en-GB" b="1" noProof="0" dirty="0"/>
              <a:t> </a:t>
            </a:r>
            <a:r>
              <a:rPr lang="en-GB" b="1" noProof="0" dirty="0" err="1"/>
              <a:t>incentivi</a:t>
            </a:r>
            <a:r>
              <a:rPr lang="en-GB" b="1" noProof="0" dirty="0"/>
              <a:t>: </a:t>
            </a:r>
            <a:r>
              <a:rPr lang="en-GB" b="1" noProof="0" dirty="0" err="1"/>
              <a:t>il</a:t>
            </a:r>
            <a:r>
              <a:rPr lang="en-GB" b="1" noProof="0" dirty="0"/>
              <a:t> </a:t>
            </a:r>
            <a:r>
              <a:rPr lang="en-GB" b="1" noProof="0" dirty="0" err="1"/>
              <a:t>problema</a:t>
            </a:r>
            <a:r>
              <a:rPr lang="en-GB" b="1" noProof="0" dirty="0"/>
              <a:t> </a:t>
            </a:r>
            <a:r>
              <a:rPr lang="en-GB" b="1" noProof="0" dirty="0" err="1"/>
              <a:t>economico</a:t>
            </a:r>
            <a:r>
              <a:rPr lang="en-GB" b="1" noProof="0" dirty="0"/>
              <a:t> e </a:t>
            </a:r>
            <a:r>
              <a:rPr lang="en-GB" b="1" noProof="0" dirty="0" err="1"/>
              <a:t>tecnologico</a:t>
            </a:r>
            <a:endParaRPr lang="en-GB" b="1" noProof="0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err="1"/>
              <a:t>Fondi</a:t>
            </a:r>
            <a:r>
              <a:rPr lang="en-GB" b="1" dirty="0"/>
              <a:t> di </a:t>
            </a:r>
            <a:r>
              <a:rPr lang="en-GB" b="1" dirty="0" err="1"/>
              <a:t>indennizzo</a:t>
            </a:r>
            <a:r>
              <a:rPr lang="en-GB" b="1" dirty="0"/>
              <a:t> </a:t>
            </a:r>
            <a:r>
              <a:rPr lang="en-GB" b="1" dirty="0" err="1"/>
              <a:t>automatico</a:t>
            </a:r>
            <a:endParaRPr lang="en-GB" b="1" noProof="0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err="1"/>
              <a:t>L’assicurazione</a:t>
            </a:r>
            <a:r>
              <a:rPr lang="en-GB" b="1" dirty="0"/>
              <a:t> </a:t>
            </a:r>
            <a:r>
              <a:rPr lang="en-GB" b="1" dirty="0" err="1"/>
              <a:t>obbligatoria</a:t>
            </a:r>
            <a:r>
              <a:rPr lang="en-GB" b="1" dirty="0"/>
              <a:t>: </a:t>
            </a:r>
            <a:r>
              <a:rPr lang="en-GB" b="1" dirty="0" err="1"/>
              <a:t>il</a:t>
            </a:r>
            <a:r>
              <a:rPr lang="en-GB" b="1" dirty="0"/>
              <a:t> </a:t>
            </a:r>
            <a:r>
              <a:rPr lang="en-GB" b="1" dirty="0" err="1"/>
              <a:t>calcolo</a:t>
            </a:r>
            <a:r>
              <a:rPr lang="en-GB" b="1" dirty="0"/>
              <a:t> del </a:t>
            </a:r>
            <a:r>
              <a:rPr lang="en-GB" b="1" dirty="0" err="1"/>
              <a:t>rischio</a:t>
            </a:r>
            <a:r>
              <a:rPr lang="en-GB" b="1" dirty="0"/>
              <a:t> (e del </a:t>
            </a:r>
            <a:r>
              <a:rPr lang="en-GB" b="1" dirty="0" err="1"/>
              <a:t>premio</a:t>
            </a:r>
            <a:r>
              <a:rPr lang="en-GB" b="1" dirty="0"/>
              <a:t>)</a:t>
            </a:r>
            <a:endParaRPr lang="en-GB" b="1" noProof="0" dirty="0"/>
          </a:p>
          <a:p>
            <a:pPr marL="514350" indent="-51435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endParaRPr lang="en-GB" noProof="0" dirty="0"/>
          </a:p>
          <a:p>
            <a:pPr marL="514350" indent="-51435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35C7E6-A078-42C6-9F45-4857F378B92F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70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uroparl.ep.ec/inside/logistic/publish/logos_headers/S_200_e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74244" y="2981748"/>
            <a:ext cx="4968552" cy="296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/>
          </p:cNvSpPr>
          <p:nvPr>
            <p:ph idx="1"/>
          </p:nvPr>
        </p:nvSpPr>
        <p:spPr>
          <a:xfrm>
            <a:off x="476344" y="2492896"/>
            <a:ext cx="502845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MEP Mady </a:t>
            </a:r>
            <a:r>
              <a:rPr lang="en-US" sz="2400" dirty="0" err="1"/>
              <a:t>Delvaux-Stehres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6344" y="557423"/>
            <a:ext cx="7211144" cy="1143000"/>
          </a:xfrm>
        </p:spPr>
        <p:txBody>
          <a:bodyPr/>
          <a:lstStyle/>
          <a:p>
            <a:r>
              <a:rPr lang="it-IT" dirty="0"/>
              <a:t>1. Commissione per la Regolazione della Robotica e dell’Intelligenza Artificiale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262684" cy="23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0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en-GB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Raccomandazioni</a:t>
            </a:r>
            <a:endParaRPr lang="en-GB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158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Invita la Commissione a esplorare, esaminare e valutare […] le implicazioni di tutte le soluzioni giuridiche possibili, tra cui: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r>
              <a:rPr lang="it-IT" dirty="0"/>
              <a:t>a) l'istituzione di un regime assicurativo obbligatorio, laddove pertinente e necessario per categorie specifiche di robot […]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35C7E6-A078-42C6-9F45-4857F378B92F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294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en-GB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Raccomandazioni</a:t>
            </a:r>
            <a:endParaRPr lang="en-GB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1582"/>
            <a:ext cx="8229600" cy="4525963"/>
          </a:xfrm>
        </p:spPr>
        <p:txBody>
          <a:bodyPr/>
          <a:lstStyle/>
          <a:p>
            <a:r>
              <a:rPr lang="it-IT" dirty="0"/>
              <a:t>b) la costituzione di un fondo di risarcimento […] </a:t>
            </a:r>
          </a:p>
          <a:p>
            <a:endParaRPr lang="it-IT" sz="1600" dirty="0"/>
          </a:p>
          <a:p>
            <a:r>
              <a:rPr lang="it-IT" dirty="0"/>
              <a:t>c) la possibilità per il produttore, il programmatore, il proprietario o l'utente di beneficiare di una </a:t>
            </a:r>
            <a:r>
              <a:rPr lang="it-IT" u="sng" dirty="0"/>
              <a:t>responsabilità limitata </a:t>
            </a:r>
            <a:r>
              <a:rPr lang="it-IT" dirty="0"/>
              <a:t>qualora costituiscano un fondo di risarcimento nonché qualora sottoscrivano congiuntamente un'assicurazione […]</a:t>
            </a:r>
            <a:endParaRPr lang="en-GB" noProof="0" dirty="0"/>
          </a:p>
          <a:p>
            <a:pPr marL="514350" indent="-51435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35C7E6-A078-42C6-9F45-4857F378B92F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842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en-GB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Raccomandazioni</a:t>
            </a:r>
            <a:endParaRPr lang="en-GB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1582"/>
            <a:ext cx="8229600" cy="4525963"/>
          </a:xfrm>
        </p:spPr>
        <p:txBody>
          <a:bodyPr/>
          <a:lstStyle/>
          <a:p>
            <a:r>
              <a:rPr lang="it-IT" dirty="0"/>
              <a:t>d) la scelta tra la creazione di un fondo generale per tutti i robot autonomi intelligenti o di un fondo individuale per ogni categoria di robot e tra il versamento di un </a:t>
            </a:r>
            <a:endParaRPr lang="en-GB" b="1" dirty="0"/>
          </a:p>
          <a:p>
            <a:pPr marL="0" indent="0">
              <a:buNone/>
            </a:pPr>
            <a:endParaRPr lang="en-GB" noProof="0" dirty="0"/>
          </a:p>
          <a:p>
            <a:pPr marL="514350" indent="-51435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35C7E6-A078-42C6-9F45-4857F378B92F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87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Responsabilità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219" y="2852936"/>
            <a:ext cx="6925125" cy="3010595"/>
          </a:xfrm>
        </p:spPr>
      </p:pic>
      <p:sp>
        <p:nvSpPr>
          <p:cNvPr id="5" name="Freccia a destra 4"/>
          <p:cNvSpPr/>
          <p:nvPr/>
        </p:nvSpPr>
        <p:spPr>
          <a:xfrm>
            <a:off x="1411860" y="3792897"/>
            <a:ext cx="5544616" cy="112720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46584" y="2852936"/>
            <a:ext cx="861774" cy="30071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4400" b="1" dirty="0"/>
              <a:t>Utilizzatore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59977" y="2852936"/>
            <a:ext cx="861774" cy="30071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</a:rPr>
              <a:t>Produttore</a:t>
            </a:r>
          </a:p>
        </p:txBody>
      </p:sp>
      <p:sp>
        <p:nvSpPr>
          <p:cNvPr id="8" name="Parentesi graffa chiusa 7"/>
          <p:cNvSpPr/>
          <p:nvPr/>
        </p:nvSpPr>
        <p:spPr>
          <a:xfrm rot="16200000">
            <a:off x="3991217" y="435996"/>
            <a:ext cx="429128" cy="4392488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64201" y="1204065"/>
            <a:ext cx="8496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Incertezza </a:t>
            </a:r>
          </a:p>
          <a:p>
            <a:pPr algn="ctr"/>
            <a:r>
              <a:rPr lang="it-IT" sz="4000" b="1" dirty="0"/>
              <a:t>(contenzioso elevato)</a:t>
            </a:r>
          </a:p>
        </p:txBody>
      </p:sp>
    </p:spTree>
    <p:extLst>
      <p:ext uri="{BB962C8B-B14F-4D97-AF65-F5344CB8AC3E}">
        <p14:creationId xmlns:p14="http://schemas.microsoft.com/office/powerpoint/2010/main" val="37364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Responsabilità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19256" cy="4819674"/>
          </a:xfrm>
        </p:spPr>
        <p:txBody>
          <a:bodyPr/>
          <a:lstStyle/>
          <a:p>
            <a:r>
              <a:rPr lang="it-IT" dirty="0"/>
              <a:t>Responsabilità del conducente/proprietario</a:t>
            </a:r>
          </a:p>
          <a:p>
            <a:endParaRPr lang="it-IT" sz="1800" dirty="0"/>
          </a:p>
          <a:p>
            <a:r>
              <a:rPr lang="it-IT" dirty="0"/>
              <a:t>Conducente responsabile nella misura in cui non ha supervisionato/Produttore non ha previsto mancanza o disattenzione/non ha impedito all’utilizzatore di sbagliare</a:t>
            </a:r>
          </a:p>
          <a:p>
            <a:endParaRPr lang="it-IT" sz="1800" dirty="0"/>
          </a:p>
          <a:p>
            <a:r>
              <a:rPr lang="it-IT" dirty="0"/>
              <a:t>Produttore responsabile perché il design era difettoso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49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Responsabilità: interazioni tra conducenti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94822"/>
              </p:ext>
            </p:extLst>
          </p:nvPr>
        </p:nvGraphicFramePr>
        <p:xfrm>
          <a:off x="2123728" y="1936174"/>
          <a:ext cx="4902099" cy="390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4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4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10374">
                <a:tc>
                  <a:txBody>
                    <a:bodyPr/>
                    <a:lstStyle/>
                    <a:p>
                      <a:r>
                        <a:rPr lang="it-IT" dirty="0"/>
                        <a:t>Coesistenza di veicoli con diverso livello di automazione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Autonomo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Non autonomo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3151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Autonomo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Produttore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Produttore</a:t>
                      </a:r>
                      <a:r>
                        <a:rPr lang="it-IT" baseline="0" dirty="0"/>
                        <a:t>/</a:t>
                      </a:r>
                    </a:p>
                    <a:p>
                      <a:r>
                        <a:rPr lang="it-IT" baseline="0" dirty="0"/>
                        <a:t>Utilizzatore (incertezza)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3151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Non Autonomo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Produttore/Utilizzatore</a:t>
                      </a:r>
                      <a:r>
                        <a:rPr lang="it-IT" baseline="0" dirty="0"/>
                        <a:t> (incertezza)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Utilizzatore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7194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580</Words>
  <Application>Microsoft Office PowerPoint</Application>
  <PresentationFormat>Presentazione su schermo (4:3)</PresentationFormat>
  <Paragraphs>108</Paragraphs>
  <Slides>18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</vt:lpstr>
      <vt:lpstr>Helvetica</vt:lpstr>
      <vt:lpstr>1_Tema di Office</vt:lpstr>
      <vt:lpstr>Presentazione standard di PowerPoint</vt:lpstr>
      <vt:lpstr>Outline</vt:lpstr>
      <vt:lpstr>1. Commissione per la Regolazione della Robotica e dell’Intelligenza Artificiale</vt:lpstr>
      <vt:lpstr>1. Raccomandazioni</vt:lpstr>
      <vt:lpstr>1. Raccomandazioni</vt:lpstr>
      <vt:lpstr>1. Raccomandazioni</vt:lpstr>
      <vt:lpstr>2. Responsabilità</vt:lpstr>
      <vt:lpstr>2. Responsabilità</vt:lpstr>
      <vt:lpstr>2. Responsabilità: interazioni tra conducenti</vt:lpstr>
      <vt:lpstr>2. Responsabilità: tipo di guida</vt:lpstr>
      <vt:lpstr>3. Fondo di indennizzo automatico</vt:lpstr>
      <vt:lpstr>3. Oltre la responsabilità oggettiva verso la responsabilità assoluta</vt:lpstr>
      <vt:lpstr>3. contd.</vt:lpstr>
      <vt:lpstr>4. Assicurazione e gestione del rischio</vt:lpstr>
      <vt:lpstr>4. Tempo necessario ad acquisire dati statisticamente significativi</vt:lpstr>
      <vt:lpstr>4. Testing</vt:lpstr>
      <vt:lpstr>Summer School: The Regulation of Robotics in Europe</vt:lpstr>
      <vt:lpstr>Grazie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RoboLaw project</dc:title>
  <dc:creator>pericle</dc:creator>
  <cp:lastModifiedBy>Portatile di Studio</cp:lastModifiedBy>
  <cp:revision>242</cp:revision>
  <dcterms:created xsi:type="dcterms:W3CDTF">2013-03-15T09:28:30Z</dcterms:created>
  <dcterms:modified xsi:type="dcterms:W3CDTF">2017-06-01T11:19:39Z</dcterms:modified>
</cp:coreProperties>
</file>