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368" r:id="rId2"/>
    <p:sldId id="369" r:id="rId3"/>
    <p:sldId id="370" r:id="rId4"/>
    <p:sldId id="371" r:id="rId5"/>
    <p:sldId id="372" r:id="rId6"/>
    <p:sldId id="373" r:id="rId7"/>
    <p:sldId id="374" r:id="rId8"/>
    <p:sldId id="375" r:id="rId9"/>
    <p:sldId id="376" r:id="rId10"/>
    <p:sldId id="377" r:id="rId11"/>
    <p:sldId id="378" r:id="rId12"/>
    <p:sldId id="379" r:id="rId13"/>
    <p:sldId id="380" r:id="rId14"/>
    <p:sldId id="381"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reteria" initials="s" lastIdx="6" clrIdx="0">
    <p:extLst>
      <p:ext uri="{19B8F6BF-5375-455C-9EA6-DF929625EA0E}">
        <p15:presenceInfo xmlns:p15="http://schemas.microsoft.com/office/powerpoint/2012/main" userId="S-1-5-21-1807070040-3851710198-3188592451-11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showGuides="1">
      <p:cViewPr varScale="1">
        <p:scale>
          <a:sx n="120" d="100"/>
          <a:sy n="120" d="100"/>
        </p:scale>
        <p:origin x="13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D03BF-056B-46E2-9706-8DBF56E9DA10}" type="datetimeFigureOut">
              <a:rPr lang="it-IT" smtClean="0"/>
              <a:t>30/05/2017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EB2671-3DCE-443E-9055-AB6087FA2CA0}" type="slidenum">
              <a:rPr lang="it-IT" smtClean="0"/>
              <a:t>‹N›</a:t>
            </a:fld>
            <a:endParaRPr lang="it-IT"/>
          </a:p>
        </p:txBody>
      </p:sp>
    </p:spTree>
    <p:extLst>
      <p:ext uri="{BB962C8B-B14F-4D97-AF65-F5344CB8AC3E}">
        <p14:creationId xmlns:p14="http://schemas.microsoft.com/office/powerpoint/2010/main" val="23076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1013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614010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89307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99884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65038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56333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3988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3630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55077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9788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30866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63793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795629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16131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2691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8357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21148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Rectangle 5"/>
          <p:cNvSpPr/>
          <p:nvPr userDrawn="1"/>
        </p:nvSpPr>
        <p:spPr>
          <a:xfrm>
            <a:off x="-152400" y="-127000"/>
            <a:ext cx="9963150" cy="7607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Tree>
    <p:extLst>
      <p:ext uri="{BB962C8B-B14F-4D97-AF65-F5344CB8AC3E}">
        <p14:creationId xmlns:p14="http://schemas.microsoft.com/office/powerpoint/2010/main" val="3267154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Rectangle 5"/>
          <p:cNvSpPr/>
          <p:nvPr userDrawn="1"/>
        </p:nvSpPr>
        <p:spPr>
          <a:xfrm>
            <a:off x="-152400" y="-127000"/>
            <a:ext cx="9963150" cy="7607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Tree>
    <p:extLst>
      <p:ext uri="{BB962C8B-B14F-4D97-AF65-F5344CB8AC3E}">
        <p14:creationId xmlns:p14="http://schemas.microsoft.com/office/powerpoint/2010/main" val="1160886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Rectangle 5"/>
          <p:cNvSpPr/>
          <p:nvPr userDrawn="1"/>
        </p:nvSpPr>
        <p:spPr>
          <a:xfrm>
            <a:off x="-152400" y="-127000"/>
            <a:ext cx="9963150" cy="7607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Tree>
    <p:extLst>
      <p:ext uri="{BB962C8B-B14F-4D97-AF65-F5344CB8AC3E}">
        <p14:creationId xmlns:p14="http://schemas.microsoft.com/office/powerpoint/2010/main" val="38252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fld id="{00000000-1234-1234-1234-123412341234}" type="slidenum">
              <a:rPr lang="en-GB" smtClean="0"/>
              <a:pPr/>
              <a:t>‹N›</a:t>
            </a:fld>
            <a:endParaRPr lang="en-GB"/>
          </a:p>
        </p:txBody>
      </p:sp>
    </p:spTree>
    <p:extLst>
      <p:ext uri="{BB962C8B-B14F-4D97-AF65-F5344CB8AC3E}">
        <p14:creationId xmlns:p14="http://schemas.microsoft.com/office/powerpoint/2010/main" val="267391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1984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1456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5886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0622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0169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4189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1031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930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63218E-420F-4580-93B0-930322EF22FB}" type="datetimeFigureOut">
              <a:rPr lang="it-IT" smtClean="0">
                <a:solidFill>
                  <a:prstClr val="black">
                    <a:tint val="75000"/>
                  </a:prstClr>
                </a:solidFill>
              </a:rPr>
              <a:pPr/>
              <a:t>30/05/2017</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39FFCE-7AA9-466F-B272-36D9333309B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11740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72" r:id="rId12"/>
    <p:sldLayoutId id="2147483773" r:id="rId13"/>
    <p:sldLayoutId id="2147483774" r:id="rId14"/>
    <p:sldLayoutId id="2147483776" r:id="rId1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sites/dot.gov/files/docs/AV%20policy%20guidance%20PDF.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hyperlink" Target="https://www.nhtsa.gov/press-releases/us-dot-issues-federal-guidance-automotive-industry-improving-motor-vehicle"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hyperlink" Target="https://www.nhtsa.gov/press-releases/us-dot-advances-deployment-connected-vehicle-technology-prevent-hundreds-thousands"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1601825"/>
            <a:ext cx="8520600" cy="2052600"/>
          </a:xfrm>
          <a:prstGeom prst="rect">
            <a:avLst/>
          </a:prstGeom>
        </p:spPr>
        <p:txBody>
          <a:bodyPr vert="horz" lIns="91425" tIns="91425" rIns="91425" bIns="91425" rtlCol="0" anchor="b" anchorCtr="0">
            <a:noAutofit/>
          </a:bodyPr>
          <a:lstStyle/>
          <a:p>
            <a:pPr>
              <a:spcBef>
                <a:spcPts val="0"/>
              </a:spcBef>
            </a:pPr>
            <a:r>
              <a:rPr lang="en-GB" sz="3000" dirty="0">
                <a:latin typeface="Times New Roman"/>
                <a:ea typeface="Times New Roman"/>
                <a:cs typeface="Times New Roman"/>
                <a:sym typeface="Times New Roman"/>
              </a:rPr>
              <a:t>La </a:t>
            </a:r>
            <a:r>
              <a:rPr lang="en-GB" sz="3000" dirty="0" err="1">
                <a:latin typeface="Times New Roman"/>
                <a:ea typeface="Times New Roman"/>
                <a:cs typeface="Times New Roman"/>
                <a:sym typeface="Times New Roman"/>
              </a:rPr>
              <a:t>legislazione</a:t>
            </a:r>
            <a:r>
              <a:rPr lang="en-GB" sz="3000" dirty="0">
                <a:latin typeface="Times New Roman"/>
                <a:ea typeface="Times New Roman"/>
                <a:cs typeface="Times New Roman"/>
                <a:sym typeface="Times New Roman"/>
              </a:rPr>
              <a:t> </a:t>
            </a:r>
            <a:r>
              <a:rPr lang="en-GB" sz="3000" dirty="0" err="1">
                <a:latin typeface="Times New Roman"/>
                <a:ea typeface="Times New Roman"/>
                <a:cs typeface="Times New Roman"/>
                <a:sym typeface="Times New Roman"/>
              </a:rPr>
              <a:t>sulle</a:t>
            </a:r>
            <a:r>
              <a:rPr lang="en-GB" sz="3000" dirty="0">
                <a:latin typeface="Times New Roman"/>
                <a:ea typeface="Times New Roman"/>
                <a:cs typeface="Times New Roman"/>
                <a:sym typeface="Times New Roman"/>
              </a:rPr>
              <a:t> auto </a:t>
            </a:r>
            <a:r>
              <a:rPr lang="en-GB" sz="3000" dirty="0" err="1">
                <a:latin typeface="Times New Roman"/>
                <a:ea typeface="Times New Roman"/>
                <a:cs typeface="Times New Roman"/>
                <a:sym typeface="Times New Roman"/>
              </a:rPr>
              <a:t>autonome</a:t>
            </a:r>
            <a:r>
              <a:rPr lang="en-GB" sz="3000" dirty="0">
                <a:latin typeface="Times New Roman"/>
                <a:ea typeface="Times New Roman"/>
                <a:cs typeface="Times New Roman"/>
                <a:sym typeface="Times New Roman"/>
              </a:rPr>
              <a:t> </a:t>
            </a:r>
            <a:r>
              <a:rPr lang="en-GB" sz="3000" dirty="0" err="1">
                <a:latin typeface="Times New Roman"/>
                <a:ea typeface="Times New Roman"/>
                <a:cs typeface="Times New Roman"/>
                <a:sym typeface="Times New Roman"/>
              </a:rPr>
              <a:t>negli</a:t>
            </a:r>
            <a:r>
              <a:rPr lang="en-GB" sz="3000" dirty="0">
                <a:latin typeface="Times New Roman"/>
                <a:ea typeface="Times New Roman"/>
                <a:cs typeface="Times New Roman"/>
                <a:sym typeface="Times New Roman"/>
              </a:rPr>
              <a:t> USA</a:t>
            </a:r>
            <a:br>
              <a:rPr lang="en-GB" sz="3000" dirty="0">
                <a:latin typeface="Times New Roman"/>
                <a:ea typeface="Times New Roman"/>
                <a:cs typeface="Times New Roman"/>
                <a:sym typeface="Times New Roman"/>
              </a:rPr>
            </a:br>
            <a:r>
              <a:rPr lang="en-GB" sz="1800" dirty="0">
                <a:latin typeface="Times New Roman"/>
                <a:ea typeface="Times New Roman"/>
                <a:cs typeface="Times New Roman"/>
                <a:sym typeface="Times New Roman"/>
              </a:rPr>
              <a:t/>
            </a:r>
            <a:br>
              <a:rPr lang="en-GB" sz="1800" dirty="0">
                <a:latin typeface="Times New Roman"/>
                <a:ea typeface="Times New Roman"/>
                <a:cs typeface="Times New Roman"/>
                <a:sym typeface="Times New Roman"/>
              </a:rPr>
            </a:br>
            <a:endParaRPr lang="en-GB" sz="3000" dirty="0">
              <a:latin typeface="Times New Roman"/>
              <a:ea typeface="Times New Roman"/>
              <a:cs typeface="Times New Roman"/>
              <a:sym typeface="Times New Roman"/>
            </a:endParaRPr>
          </a:p>
        </p:txBody>
      </p:sp>
      <p:sp>
        <p:nvSpPr>
          <p:cNvPr id="55" name="Shape 55"/>
          <p:cNvSpPr txBox="1">
            <a:spLocks noGrp="1"/>
          </p:cNvSpPr>
          <p:nvPr>
            <p:ph type="subTitle" idx="1"/>
          </p:nvPr>
        </p:nvSpPr>
        <p:spPr>
          <a:xfrm>
            <a:off x="311700" y="3691375"/>
            <a:ext cx="8520600" cy="792600"/>
          </a:xfrm>
          <a:prstGeom prst="rect">
            <a:avLst/>
          </a:prstGeom>
        </p:spPr>
        <p:txBody>
          <a:bodyPr vert="horz" lIns="91425" tIns="91425" rIns="91425" bIns="91425" rtlCol="0" anchor="t" anchorCtr="0">
            <a:noAutofit/>
          </a:bodyPr>
          <a:lstStyle/>
          <a:p>
            <a:pPr>
              <a:spcBef>
                <a:spcPts val="0"/>
              </a:spcBef>
            </a:pPr>
            <a:endParaRPr dirty="0"/>
          </a:p>
          <a:p>
            <a:pPr>
              <a:spcBef>
                <a:spcPts val="0"/>
              </a:spcBef>
            </a:pPr>
            <a:endParaRPr dirty="0"/>
          </a:p>
        </p:txBody>
      </p:sp>
      <p:pic>
        <p:nvPicPr>
          <p:cNvPr id="56" name="Shape 56" descr="Logo studio nuovo.JPG"/>
          <p:cNvPicPr preferRelativeResize="0"/>
          <p:nvPr/>
        </p:nvPicPr>
        <p:blipFill>
          <a:blip r:embed="rId3">
            <a:alphaModFix/>
          </a:blip>
          <a:stretch>
            <a:fillRect/>
          </a:stretch>
        </p:blipFill>
        <p:spPr>
          <a:xfrm>
            <a:off x="2991901" y="1082713"/>
            <a:ext cx="3160201" cy="408049"/>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buSzPct val="39285"/>
            </a:pPr>
            <a:r>
              <a:rPr lang="it-IT" sz="3000" dirty="0">
                <a:latin typeface="Times New Roman"/>
                <a:ea typeface="Times New Roman"/>
                <a:cs typeface="Times New Roman"/>
                <a:sym typeface="Times New Roman"/>
              </a:rPr>
              <a:t>Linee guida per il “</a:t>
            </a:r>
            <a:r>
              <a:rPr lang="it-IT" sz="3000" dirty="0" err="1">
                <a:latin typeface="Times New Roman"/>
                <a:ea typeface="Times New Roman"/>
                <a:cs typeface="Times New Roman"/>
                <a:sym typeface="Times New Roman"/>
              </a:rPr>
              <a:t>deployment</a:t>
            </a:r>
            <a:r>
              <a:rPr lang="it-IT" sz="3000" dirty="0">
                <a:latin typeface="Times New Roman"/>
                <a:ea typeface="Times New Roman"/>
                <a:cs typeface="Times New Roman"/>
                <a:sym typeface="Times New Roman"/>
              </a:rPr>
              <a:t>” dei veicoli autonomi</a:t>
            </a:r>
          </a:p>
        </p:txBody>
      </p:sp>
      <p:sp>
        <p:nvSpPr>
          <p:cNvPr id="62" name="Shape 62"/>
          <p:cNvSpPr txBox="1">
            <a:spLocks noGrp="1"/>
          </p:cNvSpPr>
          <p:nvPr>
            <p:ph type="body" idx="1"/>
          </p:nvPr>
        </p:nvSpPr>
        <p:spPr>
          <a:xfrm>
            <a:off x="311700" y="1801586"/>
            <a:ext cx="8520600" cy="3416400"/>
          </a:xfrm>
          <a:prstGeom prst="rect">
            <a:avLst/>
          </a:prstGeom>
        </p:spPr>
        <p:txBody>
          <a:bodyPr vert="horz" lIns="91425" tIns="91425" rIns="91425" bIns="91425" rtlCol="0" anchor="t" anchorCtr="0">
            <a:noAutofit/>
          </a:bodyPr>
          <a:lstStyle/>
          <a:p>
            <a:pPr marL="342900" indent="-342900">
              <a:buFont typeface="+mj-lt"/>
              <a:buAutoNum type="arabicPeriod"/>
            </a:pPr>
            <a:r>
              <a:rPr lang="it-IT" dirty="0">
                <a:latin typeface="Times New Roman"/>
                <a:ea typeface="Times New Roman"/>
                <a:cs typeface="Times New Roman"/>
                <a:sym typeface="Times New Roman"/>
              </a:rPr>
              <a:t>C</a:t>
            </a:r>
            <a:r>
              <a:rPr lang="it-IT" dirty="0" smtClean="0">
                <a:latin typeface="Times New Roman"/>
                <a:ea typeface="Times New Roman"/>
                <a:cs typeface="Times New Roman"/>
                <a:sym typeface="Times New Roman"/>
              </a:rPr>
              <a:t>ertificazione di sicurezza del produttore e di una terza parte autonoma: </a:t>
            </a:r>
          </a:p>
          <a:p>
            <a:pPr marL="342900" indent="-342900">
              <a:buFont typeface="+mj-lt"/>
              <a:buAutoNum type="arabicPeriod"/>
            </a:pPr>
            <a:r>
              <a:rPr lang="it-IT" dirty="0" smtClean="0">
                <a:latin typeface="Times New Roman"/>
                <a:ea typeface="Times New Roman"/>
                <a:cs typeface="Times New Roman"/>
                <a:sym typeface="Times New Roman"/>
              </a:rPr>
              <a:t>Presenza a bordo di un operatore con un permesso ad hoc</a:t>
            </a:r>
          </a:p>
          <a:p>
            <a:pPr marL="342900" indent="-342900">
              <a:buFont typeface="+mj-lt"/>
              <a:buAutoNum type="arabicPeriod"/>
            </a:pPr>
            <a:r>
              <a:rPr lang="it-IT" dirty="0" smtClean="0">
                <a:latin typeface="Times New Roman"/>
                <a:ea typeface="Times New Roman"/>
                <a:cs typeface="Times New Roman"/>
                <a:sym typeface="Times New Roman"/>
              </a:rPr>
              <a:t>Permesso temporaneo per il </a:t>
            </a:r>
            <a:r>
              <a:rPr lang="it-IT" dirty="0" err="1" smtClean="0">
                <a:latin typeface="Times New Roman"/>
                <a:ea typeface="Times New Roman"/>
                <a:cs typeface="Times New Roman"/>
                <a:sym typeface="Times New Roman"/>
              </a:rPr>
              <a:t>deployment</a:t>
            </a:r>
            <a:endParaRPr lang="it-IT" dirty="0" smtClean="0">
              <a:latin typeface="Times New Roman"/>
              <a:ea typeface="Times New Roman"/>
              <a:cs typeface="Times New Roman"/>
              <a:sym typeface="Times New Roman"/>
            </a:endParaRPr>
          </a:p>
          <a:p>
            <a:pPr marL="342900" indent="-342900">
              <a:buFont typeface="+mj-lt"/>
              <a:buAutoNum type="arabicPeriod"/>
            </a:pPr>
            <a:r>
              <a:rPr lang="it-IT" dirty="0">
                <a:latin typeface="Times New Roman"/>
                <a:ea typeface="Times New Roman"/>
                <a:cs typeface="Times New Roman"/>
                <a:sym typeface="Times New Roman"/>
              </a:rPr>
              <a:t>R</a:t>
            </a:r>
            <a:r>
              <a:rPr lang="it-IT" dirty="0" smtClean="0">
                <a:latin typeface="Times New Roman"/>
                <a:ea typeface="Times New Roman"/>
                <a:cs typeface="Times New Roman"/>
                <a:sym typeface="Times New Roman"/>
              </a:rPr>
              <a:t>equisiti finanziari</a:t>
            </a:r>
          </a:p>
          <a:p>
            <a:pPr marL="342900" indent="-342900">
              <a:buFont typeface="+mj-lt"/>
              <a:buAutoNum type="arabicPeriod"/>
            </a:pPr>
            <a:r>
              <a:rPr lang="it-IT" dirty="0">
                <a:latin typeface="Times New Roman"/>
                <a:ea typeface="Times New Roman"/>
                <a:cs typeface="Times New Roman"/>
                <a:sym typeface="Times New Roman"/>
              </a:rPr>
              <a:t>R</a:t>
            </a:r>
            <a:r>
              <a:rPr lang="it-IT" dirty="0" smtClean="0">
                <a:latin typeface="Times New Roman"/>
                <a:ea typeface="Times New Roman"/>
                <a:cs typeface="Times New Roman"/>
                <a:sym typeface="Times New Roman"/>
              </a:rPr>
              <a:t>equisiti per la registrazione del veicolo</a:t>
            </a:r>
          </a:p>
          <a:p>
            <a:pPr marL="342900" indent="-342900">
              <a:buFont typeface="+mj-lt"/>
              <a:buAutoNum type="arabicPeriod"/>
            </a:pPr>
            <a:r>
              <a:rPr lang="it-IT" dirty="0">
                <a:latin typeface="Times New Roman"/>
                <a:ea typeface="Times New Roman"/>
                <a:cs typeface="Times New Roman"/>
                <a:sym typeface="Times New Roman"/>
              </a:rPr>
              <a:t>P</a:t>
            </a:r>
            <a:r>
              <a:rPr lang="it-IT" dirty="0" smtClean="0">
                <a:latin typeface="Times New Roman"/>
                <a:ea typeface="Times New Roman"/>
                <a:cs typeface="Times New Roman"/>
                <a:sym typeface="Times New Roman"/>
              </a:rPr>
              <a:t>rivacy e sicurezza del veicolo</a:t>
            </a:r>
            <a:endParaRPr lang="it-IT" dirty="0">
              <a:latin typeface="Times New Roman"/>
              <a:ea typeface="Times New Roman"/>
              <a:cs typeface="Times New Roman"/>
              <a:sym typeface="Times New Roman"/>
            </a:endParaRPr>
          </a:p>
        </p:txBody>
      </p:sp>
      <p:sp>
        <p:nvSpPr>
          <p:cNvPr id="63" name="Shape 63"/>
          <p:cNvSpPr/>
          <p:nvPr/>
        </p:nvSpPr>
        <p:spPr>
          <a:xfrm>
            <a:off x="311700" y="1396298"/>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352357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buSzPct val="39285"/>
            </a:pPr>
            <a:r>
              <a:rPr lang="it-IT" sz="3000" dirty="0">
                <a:latin typeface="Times New Roman"/>
                <a:ea typeface="Times New Roman"/>
                <a:cs typeface="Times New Roman"/>
                <a:sym typeface="Times New Roman"/>
              </a:rPr>
              <a:t>Linee guida per il “</a:t>
            </a:r>
            <a:r>
              <a:rPr lang="it-IT" sz="3000" dirty="0" err="1">
                <a:latin typeface="Times New Roman"/>
                <a:ea typeface="Times New Roman"/>
                <a:cs typeface="Times New Roman"/>
                <a:sym typeface="Times New Roman"/>
              </a:rPr>
              <a:t>deployment</a:t>
            </a:r>
            <a:r>
              <a:rPr lang="it-IT" sz="3000" dirty="0">
                <a:latin typeface="Times New Roman"/>
                <a:ea typeface="Times New Roman"/>
                <a:cs typeface="Times New Roman"/>
                <a:sym typeface="Times New Roman"/>
              </a:rPr>
              <a:t>” dei veicoli autonomi</a:t>
            </a:r>
          </a:p>
        </p:txBody>
      </p:sp>
      <p:sp>
        <p:nvSpPr>
          <p:cNvPr id="62" name="Shape 62"/>
          <p:cNvSpPr txBox="1">
            <a:spLocks noGrp="1"/>
          </p:cNvSpPr>
          <p:nvPr>
            <p:ph type="body" idx="1"/>
          </p:nvPr>
        </p:nvSpPr>
        <p:spPr>
          <a:xfrm>
            <a:off x="311700" y="1633207"/>
            <a:ext cx="8520600" cy="3416400"/>
          </a:xfrm>
          <a:prstGeom prst="rect">
            <a:avLst/>
          </a:prstGeom>
        </p:spPr>
        <p:txBody>
          <a:bodyPr vert="horz" lIns="91425" tIns="91425" rIns="91425" bIns="91425" rtlCol="0" anchor="t" anchorCtr="0">
            <a:noAutofit/>
          </a:bodyPr>
          <a:lstStyle/>
          <a:p>
            <a:pPr marL="0" indent="0">
              <a:buNone/>
            </a:pPr>
            <a:r>
              <a:rPr lang="it-IT" sz="2400" b="1" dirty="0" smtClean="0">
                <a:latin typeface="Times New Roman"/>
                <a:ea typeface="Times New Roman"/>
                <a:cs typeface="Times New Roman"/>
                <a:sym typeface="Times New Roman"/>
              </a:rPr>
              <a:t>1. Certificazione di sicurezza del produttore e di una terza parte autonoma:</a:t>
            </a:r>
          </a:p>
          <a:p>
            <a:pPr marL="0" indent="0">
              <a:buNone/>
            </a:pPr>
            <a:r>
              <a:rPr lang="it-IT" sz="2000" dirty="0" smtClean="0">
                <a:latin typeface="Times New Roman"/>
                <a:ea typeface="Times New Roman"/>
                <a:cs typeface="Times New Roman"/>
                <a:sym typeface="Times New Roman"/>
              </a:rPr>
              <a:t>il produttore deve certificare gli standard di sicurezza, mentre la terza parte certifica le capacità tecniche del veicolo.</a:t>
            </a:r>
          </a:p>
          <a:p>
            <a:pPr marL="0" indent="0">
              <a:buNone/>
            </a:pPr>
            <a:endParaRPr lang="it-IT" dirty="0" smtClean="0">
              <a:latin typeface="Times New Roman"/>
              <a:ea typeface="Times New Roman"/>
              <a:cs typeface="Times New Roman"/>
              <a:sym typeface="Times New Roman"/>
            </a:endParaRPr>
          </a:p>
          <a:p>
            <a:pPr marL="0" indent="0">
              <a:buNone/>
            </a:pPr>
            <a:r>
              <a:rPr lang="it-IT" sz="2400" b="1" dirty="0" smtClean="0">
                <a:latin typeface="Times New Roman"/>
                <a:ea typeface="Times New Roman"/>
                <a:cs typeface="Times New Roman"/>
                <a:sym typeface="Times New Roman"/>
              </a:rPr>
              <a:t>2. Presenza a bordo di un operatore con un permesso ad hoc:</a:t>
            </a:r>
          </a:p>
          <a:p>
            <a:pPr marL="0" indent="0">
              <a:buNone/>
            </a:pPr>
            <a:r>
              <a:rPr lang="it-IT" sz="2000" dirty="0" smtClean="0">
                <a:latin typeface="Times New Roman"/>
                <a:ea typeface="Times New Roman"/>
                <a:cs typeface="Times New Roman"/>
                <a:sym typeface="Times New Roman"/>
              </a:rPr>
              <a:t>la normale patente non è sufficiente; il produttore deve impegnarsi a predisporre un piano di formazione per apprendere le funzionalità del veicolo e su come intervenire in caso di necessità. l’operatore deve essere in grado di prendere il controllo del veicolo in situazioni di emergenza.</a:t>
            </a:r>
            <a:endParaRPr lang="it-IT" sz="2000" dirty="0">
              <a:latin typeface="Times New Roman"/>
              <a:ea typeface="Times New Roman"/>
              <a:cs typeface="Times New Roman"/>
              <a:sym typeface="Times New Roman"/>
            </a:endParaRPr>
          </a:p>
        </p:txBody>
      </p:sp>
      <p:sp>
        <p:nvSpPr>
          <p:cNvPr id="63" name="Shape 63"/>
          <p:cNvSpPr/>
          <p:nvPr/>
        </p:nvSpPr>
        <p:spPr>
          <a:xfrm>
            <a:off x="311700" y="1396298"/>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213898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buSzPct val="39285"/>
            </a:pPr>
            <a:r>
              <a:rPr lang="it-IT" sz="3000" dirty="0">
                <a:latin typeface="Times New Roman"/>
                <a:ea typeface="Times New Roman"/>
                <a:cs typeface="Times New Roman"/>
                <a:sym typeface="Times New Roman"/>
              </a:rPr>
              <a:t>Linee guida per il “</a:t>
            </a:r>
            <a:r>
              <a:rPr lang="it-IT" sz="3000" dirty="0" err="1">
                <a:latin typeface="Times New Roman"/>
                <a:ea typeface="Times New Roman"/>
                <a:cs typeface="Times New Roman"/>
                <a:sym typeface="Times New Roman"/>
              </a:rPr>
              <a:t>deployment</a:t>
            </a:r>
            <a:r>
              <a:rPr lang="it-IT" sz="3000" dirty="0">
                <a:latin typeface="Times New Roman"/>
                <a:ea typeface="Times New Roman"/>
                <a:cs typeface="Times New Roman"/>
                <a:sym typeface="Times New Roman"/>
              </a:rPr>
              <a:t>” dei veicoli autonomi</a:t>
            </a:r>
          </a:p>
        </p:txBody>
      </p:sp>
      <p:sp>
        <p:nvSpPr>
          <p:cNvPr id="62" name="Shape 62"/>
          <p:cNvSpPr txBox="1">
            <a:spLocks noGrp="1"/>
          </p:cNvSpPr>
          <p:nvPr>
            <p:ph type="body" idx="1"/>
          </p:nvPr>
        </p:nvSpPr>
        <p:spPr>
          <a:xfrm>
            <a:off x="311700" y="1594787"/>
            <a:ext cx="8520600" cy="3416400"/>
          </a:xfrm>
          <a:prstGeom prst="rect">
            <a:avLst/>
          </a:prstGeom>
        </p:spPr>
        <p:txBody>
          <a:bodyPr vert="horz" lIns="91425" tIns="91425" rIns="91425" bIns="91425" rtlCol="0" anchor="t" anchorCtr="0">
            <a:noAutofit/>
          </a:bodyPr>
          <a:lstStyle/>
          <a:p>
            <a:pPr marL="0" indent="0">
              <a:buNone/>
            </a:pPr>
            <a:r>
              <a:rPr lang="it-IT" sz="2400" b="1" dirty="0" smtClean="0">
                <a:latin typeface="Times New Roman"/>
                <a:ea typeface="Times New Roman"/>
                <a:cs typeface="Times New Roman"/>
                <a:sym typeface="Times New Roman"/>
              </a:rPr>
              <a:t>3</a:t>
            </a:r>
            <a:r>
              <a:rPr lang="it-IT" sz="2400" b="1" dirty="0">
                <a:latin typeface="Times New Roman"/>
                <a:ea typeface="Times New Roman"/>
                <a:cs typeface="Times New Roman"/>
                <a:sym typeface="Times New Roman"/>
              </a:rPr>
              <a:t>. P</a:t>
            </a:r>
            <a:r>
              <a:rPr lang="it-IT" sz="2400" b="1" dirty="0" smtClean="0">
                <a:latin typeface="Times New Roman"/>
                <a:ea typeface="Times New Roman"/>
                <a:cs typeface="Times New Roman"/>
                <a:sym typeface="Times New Roman"/>
              </a:rPr>
              <a:t>ermesso temporaneo per il </a:t>
            </a:r>
            <a:r>
              <a:rPr lang="it-IT" sz="2400" b="1" dirty="0" err="1" smtClean="0">
                <a:latin typeface="Times New Roman"/>
                <a:ea typeface="Times New Roman"/>
                <a:cs typeface="Times New Roman"/>
                <a:sym typeface="Times New Roman"/>
              </a:rPr>
              <a:t>deployment</a:t>
            </a:r>
            <a:r>
              <a:rPr lang="it-IT" sz="2400" b="1" dirty="0" smtClean="0">
                <a:latin typeface="Times New Roman"/>
                <a:ea typeface="Times New Roman"/>
                <a:cs typeface="Times New Roman"/>
                <a:sym typeface="Times New Roman"/>
              </a:rPr>
              <a:t>:</a:t>
            </a:r>
          </a:p>
          <a:p>
            <a:pPr marL="0" indent="0">
              <a:buNone/>
            </a:pPr>
            <a:r>
              <a:rPr lang="it-IT" sz="2000" dirty="0" smtClean="0">
                <a:latin typeface="Times New Roman"/>
                <a:ea typeface="Times New Roman"/>
                <a:cs typeface="Times New Roman"/>
                <a:sym typeface="Times New Roman"/>
              </a:rPr>
              <a:t>i produttori </a:t>
            </a:r>
            <a:r>
              <a:rPr lang="it-IT" sz="2000" dirty="0">
                <a:latin typeface="Times New Roman"/>
                <a:ea typeface="Times New Roman"/>
                <a:cs typeface="Times New Roman"/>
                <a:sym typeface="Times New Roman"/>
              </a:rPr>
              <a:t>devono richiedere una autorizzazione prima di </a:t>
            </a:r>
            <a:r>
              <a:rPr lang="it-IT" sz="2000" dirty="0" smtClean="0">
                <a:latin typeface="Times New Roman"/>
                <a:ea typeface="Times New Roman"/>
                <a:cs typeface="Times New Roman"/>
                <a:sym typeface="Times New Roman"/>
              </a:rPr>
              <a:t>poter provare </a:t>
            </a:r>
            <a:r>
              <a:rPr lang="it-IT" sz="2000" dirty="0">
                <a:latin typeface="Times New Roman"/>
                <a:ea typeface="Times New Roman"/>
                <a:cs typeface="Times New Roman"/>
                <a:sym typeface="Times New Roman"/>
              </a:rPr>
              <a:t>su strada un </a:t>
            </a:r>
            <a:r>
              <a:rPr lang="it-IT" sz="2000" dirty="0" smtClean="0">
                <a:latin typeface="Times New Roman"/>
                <a:ea typeface="Times New Roman"/>
                <a:cs typeface="Times New Roman"/>
                <a:sym typeface="Times New Roman"/>
              </a:rPr>
              <a:t>veicolo, </a:t>
            </a:r>
            <a:r>
              <a:rPr lang="it-IT" sz="2000" dirty="0">
                <a:latin typeface="Times New Roman"/>
                <a:ea typeface="Times New Roman"/>
                <a:cs typeface="Times New Roman"/>
                <a:sym typeface="Times New Roman"/>
              </a:rPr>
              <a:t>fornendo una serie di informazioni su modello, caratteristiche tecniche, area dove il veicolo sarà operativo. Il permesso è valido tre anni, ed il produttore dovrà presentare un report mensile, con una serie di informazioni </a:t>
            </a:r>
            <a:r>
              <a:rPr lang="it-IT" sz="2000" dirty="0" smtClean="0">
                <a:latin typeface="Times New Roman"/>
                <a:ea typeface="Times New Roman"/>
                <a:cs typeface="Times New Roman"/>
                <a:sym typeface="Times New Roman"/>
              </a:rPr>
              <a:t>dettagliate.</a:t>
            </a:r>
          </a:p>
          <a:p>
            <a:endParaRPr lang="it-IT" dirty="0" smtClean="0">
              <a:latin typeface="Times New Roman"/>
              <a:ea typeface="Times New Roman"/>
              <a:cs typeface="Times New Roman"/>
              <a:sym typeface="Times New Roman"/>
            </a:endParaRPr>
          </a:p>
          <a:p>
            <a:pPr marL="0" indent="0">
              <a:buNone/>
            </a:pPr>
            <a:r>
              <a:rPr lang="it-IT" sz="2400" b="1" dirty="0" smtClean="0">
                <a:latin typeface="Times New Roman"/>
                <a:ea typeface="Times New Roman"/>
                <a:cs typeface="Times New Roman"/>
                <a:sym typeface="Times New Roman"/>
              </a:rPr>
              <a:t>4</a:t>
            </a:r>
            <a:r>
              <a:rPr lang="it-IT" sz="2400" b="1" dirty="0">
                <a:latin typeface="Times New Roman"/>
                <a:ea typeface="Times New Roman"/>
                <a:cs typeface="Times New Roman"/>
                <a:sym typeface="Times New Roman"/>
              </a:rPr>
              <a:t>. </a:t>
            </a:r>
            <a:r>
              <a:rPr lang="it-IT" sz="2400" b="1" dirty="0" smtClean="0">
                <a:latin typeface="Times New Roman"/>
                <a:ea typeface="Times New Roman"/>
                <a:cs typeface="Times New Roman"/>
                <a:sym typeface="Times New Roman"/>
              </a:rPr>
              <a:t>Requisiti finanziari: </a:t>
            </a:r>
          </a:p>
          <a:p>
            <a:pPr marL="0" indent="0">
              <a:buNone/>
            </a:pPr>
            <a:r>
              <a:rPr lang="it-IT" sz="2000" dirty="0" smtClean="0">
                <a:latin typeface="Times New Roman"/>
                <a:ea typeface="Times New Roman"/>
                <a:cs typeface="Times New Roman"/>
                <a:sym typeface="Times New Roman"/>
              </a:rPr>
              <a:t>il </a:t>
            </a:r>
            <a:r>
              <a:rPr lang="it-IT" sz="2000" dirty="0">
                <a:latin typeface="Times New Roman"/>
                <a:ea typeface="Times New Roman"/>
                <a:cs typeface="Times New Roman"/>
                <a:sym typeface="Times New Roman"/>
              </a:rPr>
              <a:t>produttore deve </a:t>
            </a:r>
            <a:r>
              <a:rPr lang="it-IT" sz="2000" dirty="0" smtClean="0">
                <a:latin typeface="Times New Roman"/>
                <a:ea typeface="Times New Roman"/>
                <a:cs typeface="Times New Roman"/>
                <a:sym typeface="Times New Roman"/>
              </a:rPr>
              <a:t>avere </a:t>
            </a:r>
            <a:r>
              <a:rPr lang="it-IT" sz="2000" dirty="0">
                <a:latin typeface="Times New Roman"/>
                <a:ea typeface="Times New Roman"/>
                <a:cs typeface="Times New Roman"/>
                <a:sym typeface="Times New Roman"/>
              </a:rPr>
              <a:t>una serie di requisiti finanziari e patrimoniali per dimostrare di essere in grado di rispondere in caso </a:t>
            </a:r>
            <a:r>
              <a:rPr lang="it-IT" sz="2000" dirty="0" smtClean="0">
                <a:latin typeface="Times New Roman"/>
                <a:ea typeface="Times New Roman"/>
                <a:cs typeface="Times New Roman"/>
                <a:sym typeface="Times New Roman"/>
              </a:rPr>
              <a:t>sia </a:t>
            </a:r>
            <a:r>
              <a:rPr lang="it-IT" sz="2000" dirty="0">
                <a:latin typeface="Times New Roman"/>
                <a:ea typeface="Times New Roman"/>
                <a:cs typeface="Times New Roman"/>
                <a:sym typeface="Times New Roman"/>
              </a:rPr>
              <a:t>appurata </a:t>
            </a:r>
            <a:r>
              <a:rPr lang="it-IT" sz="2000" dirty="0" smtClean="0">
                <a:latin typeface="Times New Roman"/>
                <a:ea typeface="Times New Roman"/>
                <a:cs typeface="Times New Roman"/>
                <a:sym typeface="Times New Roman"/>
              </a:rPr>
              <a:t>la sua responsabilità.</a:t>
            </a:r>
            <a:endParaRPr lang="it-IT" sz="2000" dirty="0">
              <a:latin typeface="Times New Roman"/>
              <a:ea typeface="Times New Roman"/>
              <a:cs typeface="Times New Roman"/>
              <a:sym typeface="Times New Roman"/>
            </a:endParaRPr>
          </a:p>
        </p:txBody>
      </p:sp>
      <p:sp>
        <p:nvSpPr>
          <p:cNvPr id="63" name="Shape 63"/>
          <p:cNvSpPr/>
          <p:nvPr/>
        </p:nvSpPr>
        <p:spPr>
          <a:xfrm>
            <a:off x="311700" y="1396298"/>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690542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buSzPct val="39285"/>
            </a:pPr>
            <a:r>
              <a:rPr lang="it-IT" sz="3000" dirty="0">
                <a:latin typeface="Times New Roman"/>
                <a:ea typeface="Times New Roman"/>
                <a:cs typeface="Times New Roman"/>
                <a:sym typeface="Times New Roman"/>
              </a:rPr>
              <a:t>Linee guida per il “</a:t>
            </a:r>
            <a:r>
              <a:rPr lang="it-IT" sz="3000" dirty="0" err="1">
                <a:latin typeface="Times New Roman"/>
                <a:ea typeface="Times New Roman"/>
                <a:cs typeface="Times New Roman"/>
                <a:sym typeface="Times New Roman"/>
              </a:rPr>
              <a:t>deployment</a:t>
            </a:r>
            <a:r>
              <a:rPr lang="it-IT" sz="3000" dirty="0">
                <a:latin typeface="Times New Roman"/>
                <a:ea typeface="Times New Roman"/>
                <a:cs typeface="Times New Roman"/>
                <a:sym typeface="Times New Roman"/>
              </a:rPr>
              <a:t>” dei veicoli autonomi</a:t>
            </a:r>
          </a:p>
        </p:txBody>
      </p:sp>
      <p:sp>
        <p:nvSpPr>
          <p:cNvPr id="62" name="Shape 62"/>
          <p:cNvSpPr txBox="1">
            <a:spLocks noGrp="1"/>
          </p:cNvSpPr>
          <p:nvPr>
            <p:ph type="body" idx="1"/>
          </p:nvPr>
        </p:nvSpPr>
        <p:spPr>
          <a:xfrm>
            <a:off x="311700" y="1602471"/>
            <a:ext cx="8520600" cy="3416400"/>
          </a:xfrm>
          <a:prstGeom prst="rect">
            <a:avLst/>
          </a:prstGeom>
        </p:spPr>
        <p:txBody>
          <a:bodyPr vert="horz" lIns="91425" tIns="91425" rIns="91425" bIns="91425" rtlCol="0" anchor="t" anchorCtr="0">
            <a:noAutofit/>
          </a:bodyPr>
          <a:lstStyle/>
          <a:p>
            <a:pPr marL="0" indent="0">
              <a:buNone/>
            </a:pPr>
            <a:r>
              <a:rPr lang="it-IT" sz="2400" b="1" dirty="0">
                <a:latin typeface="Times New Roman"/>
                <a:ea typeface="Times New Roman"/>
                <a:cs typeface="Times New Roman"/>
                <a:sym typeface="Times New Roman"/>
              </a:rPr>
              <a:t>5. </a:t>
            </a:r>
            <a:r>
              <a:rPr lang="it-IT" sz="2400" b="1" dirty="0" smtClean="0">
                <a:latin typeface="Times New Roman"/>
                <a:ea typeface="Times New Roman"/>
                <a:cs typeface="Times New Roman"/>
                <a:sym typeface="Times New Roman"/>
              </a:rPr>
              <a:t>Requisiti per la registrazione del veicolo</a:t>
            </a:r>
            <a:r>
              <a:rPr lang="it-IT" sz="2400" dirty="0" smtClean="0">
                <a:latin typeface="Times New Roman"/>
                <a:ea typeface="Times New Roman"/>
                <a:cs typeface="Times New Roman"/>
                <a:sym typeface="Times New Roman"/>
              </a:rPr>
              <a:t>: </a:t>
            </a:r>
          </a:p>
          <a:p>
            <a:pPr marL="0" indent="0">
              <a:buNone/>
            </a:pPr>
            <a:r>
              <a:rPr lang="it-IT" sz="2000" dirty="0" smtClean="0">
                <a:latin typeface="Times New Roman"/>
                <a:ea typeface="Times New Roman"/>
                <a:cs typeface="Times New Roman"/>
                <a:sym typeface="Times New Roman"/>
              </a:rPr>
              <a:t>il </a:t>
            </a:r>
            <a:r>
              <a:rPr lang="it-IT" sz="2000" dirty="0">
                <a:latin typeface="Times New Roman"/>
                <a:ea typeface="Times New Roman"/>
                <a:cs typeface="Times New Roman"/>
                <a:sym typeface="Times New Roman"/>
              </a:rPr>
              <a:t>produttore deve fornire una serie di informazioni tecniche </a:t>
            </a:r>
            <a:r>
              <a:rPr lang="it-IT" sz="2000" dirty="0" smtClean="0">
                <a:latin typeface="Times New Roman"/>
                <a:ea typeface="Times New Roman"/>
                <a:cs typeface="Times New Roman"/>
                <a:sym typeface="Times New Roman"/>
              </a:rPr>
              <a:t>relative </a:t>
            </a:r>
            <a:r>
              <a:rPr lang="it-IT" sz="2000" dirty="0">
                <a:latin typeface="Times New Roman"/>
                <a:ea typeface="Times New Roman"/>
                <a:cs typeface="Times New Roman"/>
                <a:sym typeface="Times New Roman"/>
              </a:rPr>
              <a:t>al </a:t>
            </a:r>
            <a:r>
              <a:rPr lang="it-IT" sz="2000" dirty="0" smtClean="0">
                <a:latin typeface="Times New Roman"/>
                <a:ea typeface="Times New Roman"/>
                <a:cs typeface="Times New Roman"/>
                <a:sym typeface="Times New Roman"/>
              </a:rPr>
              <a:t>veicolo.</a:t>
            </a:r>
          </a:p>
          <a:p>
            <a:endParaRPr lang="it-IT" dirty="0">
              <a:latin typeface="Times New Roman"/>
              <a:ea typeface="Times New Roman"/>
              <a:cs typeface="Times New Roman"/>
              <a:sym typeface="Times New Roman"/>
            </a:endParaRPr>
          </a:p>
          <a:p>
            <a:pPr marL="0" indent="0">
              <a:buNone/>
            </a:pPr>
            <a:r>
              <a:rPr lang="it-IT" sz="2400" b="1" dirty="0">
                <a:latin typeface="Times New Roman"/>
                <a:ea typeface="Times New Roman"/>
                <a:cs typeface="Times New Roman"/>
                <a:sym typeface="Times New Roman"/>
              </a:rPr>
              <a:t>6. P</a:t>
            </a:r>
            <a:r>
              <a:rPr lang="it-IT" sz="2400" b="1" dirty="0" smtClean="0">
                <a:latin typeface="Times New Roman"/>
                <a:ea typeface="Times New Roman"/>
                <a:cs typeface="Times New Roman"/>
                <a:sym typeface="Times New Roman"/>
              </a:rPr>
              <a:t>rivacy e sicurezza del veicolo</a:t>
            </a:r>
            <a:r>
              <a:rPr lang="it-IT" sz="2400" dirty="0" smtClean="0">
                <a:latin typeface="Times New Roman"/>
                <a:ea typeface="Times New Roman"/>
                <a:cs typeface="Times New Roman"/>
                <a:sym typeface="Times New Roman"/>
              </a:rPr>
              <a:t>: </a:t>
            </a:r>
          </a:p>
          <a:p>
            <a:pPr marL="0" indent="0">
              <a:buNone/>
            </a:pPr>
            <a:r>
              <a:rPr lang="it-IT" sz="2000" dirty="0">
                <a:latin typeface="Times New Roman"/>
                <a:ea typeface="Times New Roman"/>
                <a:cs typeface="Times New Roman"/>
                <a:sym typeface="Times New Roman"/>
              </a:rPr>
              <a:t>i</a:t>
            </a:r>
            <a:r>
              <a:rPr lang="it-IT" sz="2000" dirty="0" smtClean="0">
                <a:latin typeface="Times New Roman"/>
                <a:ea typeface="Times New Roman"/>
                <a:cs typeface="Times New Roman"/>
                <a:sym typeface="Times New Roman"/>
              </a:rPr>
              <a:t>l </a:t>
            </a:r>
            <a:r>
              <a:rPr lang="it-IT" sz="2000" dirty="0">
                <a:latin typeface="Times New Roman"/>
                <a:ea typeface="Times New Roman"/>
                <a:cs typeface="Times New Roman"/>
                <a:sym typeface="Times New Roman"/>
              </a:rPr>
              <a:t>produttore deve informare l’operatore </a:t>
            </a:r>
            <a:r>
              <a:rPr lang="it-IT" sz="2000" dirty="0" smtClean="0">
                <a:latin typeface="Times New Roman"/>
                <a:ea typeface="Times New Roman"/>
                <a:cs typeface="Times New Roman"/>
                <a:sym typeface="Times New Roman"/>
              </a:rPr>
              <a:t>se raccoglie </a:t>
            </a:r>
            <a:r>
              <a:rPr lang="it-IT" sz="2000" dirty="0">
                <a:latin typeface="Times New Roman"/>
                <a:ea typeface="Times New Roman"/>
                <a:cs typeface="Times New Roman"/>
                <a:sym typeface="Times New Roman"/>
              </a:rPr>
              <a:t>informazioni </a:t>
            </a:r>
            <a:r>
              <a:rPr lang="it-IT" sz="2000" dirty="0" smtClean="0">
                <a:latin typeface="Times New Roman"/>
                <a:ea typeface="Times New Roman"/>
                <a:cs typeface="Times New Roman"/>
                <a:sym typeface="Times New Roman"/>
              </a:rPr>
              <a:t>non necessarie </a:t>
            </a:r>
            <a:r>
              <a:rPr lang="it-IT" sz="2000" dirty="0">
                <a:latin typeface="Times New Roman"/>
                <a:ea typeface="Times New Roman"/>
                <a:cs typeface="Times New Roman"/>
                <a:sym typeface="Times New Roman"/>
              </a:rPr>
              <a:t>alla operatività del veicolo ed </a:t>
            </a:r>
            <a:r>
              <a:rPr lang="it-IT" sz="2000" dirty="0" smtClean="0">
                <a:latin typeface="Times New Roman"/>
                <a:ea typeface="Times New Roman"/>
                <a:cs typeface="Times New Roman"/>
                <a:sym typeface="Times New Roman"/>
              </a:rPr>
              <a:t>in tal caso ottenerne </a:t>
            </a:r>
            <a:r>
              <a:rPr lang="it-IT" sz="2000" dirty="0">
                <a:latin typeface="Times New Roman"/>
                <a:ea typeface="Times New Roman"/>
                <a:cs typeface="Times New Roman"/>
                <a:sym typeface="Times New Roman"/>
              </a:rPr>
              <a:t>il consenso. Il veicolo deve essere in grado di determinare quando vi sia un attacco informatico in corso, consentendo all’operatore di intervenire. Il piano di formazione deve specificatamente contenere un modulo su come l’operatore possa intervenire in caso di attacco informatico.</a:t>
            </a:r>
          </a:p>
        </p:txBody>
      </p:sp>
      <p:sp>
        <p:nvSpPr>
          <p:cNvPr id="63" name="Shape 63"/>
          <p:cNvSpPr/>
          <p:nvPr/>
        </p:nvSpPr>
        <p:spPr>
          <a:xfrm>
            <a:off x="311700" y="1396298"/>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2290291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57911" y="849823"/>
            <a:ext cx="8520600" cy="572700"/>
          </a:xfrm>
          <a:prstGeom prst="rect">
            <a:avLst/>
          </a:prstGeom>
        </p:spPr>
        <p:txBody>
          <a:bodyPr vert="horz" lIns="91425" tIns="91425" rIns="91425" bIns="91425" rtlCol="0" anchor="t" anchorCtr="0">
            <a:noAutofit/>
          </a:bodyPr>
          <a:lstStyle/>
          <a:p>
            <a:pPr lvl="0">
              <a:buSzPct val="39285"/>
            </a:pPr>
            <a:r>
              <a:rPr lang="it-IT" sz="3000" dirty="0">
                <a:latin typeface="Times New Roman"/>
                <a:ea typeface="Times New Roman"/>
                <a:cs typeface="Times New Roman"/>
                <a:sym typeface="Times New Roman"/>
              </a:rPr>
              <a:t>Nuovi requisiti per la omologazione di un veicolo</a:t>
            </a:r>
          </a:p>
        </p:txBody>
      </p:sp>
      <p:sp>
        <p:nvSpPr>
          <p:cNvPr id="62" name="Shape 62"/>
          <p:cNvSpPr txBox="1">
            <a:spLocks noGrp="1"/>
          </p:cNvSpPr>
          <p:nvPr>
            <p:ph type="body" idx="1"/>
          </p:nvPr>
        </p:nvSpPr>
        <p:spPr>
          <a:xfrm>
            <a:off x="257911" y="1634747"/>
            <a:ext cx="8520600" cy="3416400"/>
          </a:xfrm>
          <a:prstGeom prst="rect">
            <a:avLst/>
          </a:prstGeom>
        </p:spPr>
        <p:txBody>
          <a:bodyPr vert="horz" lIns="91425" tIns="91425" rIns="91425" bIns="91425" rtlCol="0" anchor="t" anchorCtr="0">
            <a:noAutofit/>
          </a:bodyPr>
          <a:lstStyle/>
          <a:p>
            <a:pPr marL="0" indent="0">
              <a:buNone/>
            </a:pPr>
            <a:r>
              <a:rPr lang="it-IT" dirty="0">
                <a:latin typeface="Times New Roman"/>
                <a:ea typeface="Times New Roman"/>
                <a:cs typeface="Times New Roman"/>
                <a:sym typeface="Times New Roman"/>
              </a:rPr>
              <a:t>La nuova tecnologia usata nelle auto autonome richiede un approccio completamente nuovo ed un ridisegno dei requisiti per la omologazione di un veicolo, che dovranno includere anche tre requisiti di sicurezza </a:t>
            </a:r>
            <a:r>
              <a:rPr lang="it-IT" dirty="0" smtClean="0">
                <a:latin typeface="Times New Roman"/>
                <a:ea typeface="Times New Roman"/>
                <a:cs typeface="Times New Roman"/>
                <a:sym typeface="Times New Roman"/>
              </a:rPr>
              <a:t>fondamentali, dovranno </a:t>
            </a:r>
            <a:r>
              <a:rPr lang="it-IT" dirty="0">
                <a:latin typeface="Times New Roman"/>
                <a:ea typeface="Times New Roman"/>
                <a:cs typeface="Times New Roman"/>
                <a:sym typeface="Times New Roman"/>
              </a:rPr>
              <a:t>essere </a:t>
            </a:r>
            <a:r>
              <a:rPr lang="it-IT" dirty="0" smtClean="0">
                <a:latin typeface="Times New Roman"/>
                <a:ea typeface="Times New Roman"/>
                <a:cs typeface="Times New Roman"/>
                <a:sym typeface="Times New Roman"/>
              </a:rPr>
              <a:t>garantite:</a:t>
            </a:r>
          </a:p>
          <a:p>
            <a:pPr marL="0" indent="0">
              <a:buNone/>
            </a:pPr>
            <a:endParaRPr lang="it-IT" dirty="0" smtClean="0">
              <a:latin typeface="Times New Roman"/>
              <a:ea typeface="Times New Roman"/>
              <a:cs typeface="Times New Roman"/>
              <a:sym typeface="Times New Roman"/>
            </a:endParaRPr>
          </a:p>
          <a:p>
            <a:pPr marL="285750" indent="-285750"/>
            <a:r>
              <a:rPr lang="it-IT" dirty="0" smtClean="0">
                <a:latin typeface="Times New Roman"/>
                <a:ea typeface="Times New Roman"/>
                <a:cs typeface="Times New Roman"/>
                <a:sym typeface="Times New Roman"/>
              </a:rPr>
              <a:t>sicurezza </a:t>
            </a:r>
            <a:r>
              <a:rPr lang="it-IT" dirty="0">
                <a:latin typeface="Times New Roman"/>
                <a:ea typeface="Times New Roman"/>
                <a:cs typeface="Times New Roman"/>
                <a:sym typeface="Times New Roman"/>
              </a:rPr>
              <a:t>del </a:t>
            </a:r>
            <a:r>
              <a:rPr lang="it-IT" dirty="0" smtClean="0">
                <a:latin typeface="Times New Roman"/>
                <a:ea typeface="Times New Roman"/>
                <a:cs typeface="Times New Roman"/>
                <a:sym typeface="Times New Roman"/>
              </a:rPr>
              <a:t>prodotto </a:t>
            </a:r>
          </a:p>
          <a:p>
            <a:pPr marL="285750" indent="-285750"/>
            <a:r>
              <a:rPr lang="it-IT" dirty="0" smtClean="0">
                <a:latin typeface="Times New Roman"/>
                <a:ea typeface="Times New Roman"/>
                <a:cs typeface="Times New Roman"/>
                <a:sym typeface="Times New Roman"/>
              </a:rPr>
              <a:t>sicurezza </a:t>
            </a:r>
            <a:r>
              <a:rPr lang="it-IT" dirty="0">
                <a:latin typeface="Times New Roman"/>
                <a:ea typeface="Times New Roman"/>
                <a:cs typeface="Times New Roman"/>
                <a:sym typeface="Times New Roman"/>
              </a:rPr>
              <a:t>dei </a:t>
            </a:r>
            <a:r>
              <a:rPr lang="it-IT" dirty="0" smtClean="0">
                <a:latin typeface="Times New Roman"/>
                <a:ea typeface="Times New Roman"/>
                <a:cs typeface="Times New Roman"/>
                <a:sym typeface="Times New Roman"/>
              </a:rPr>
              <a:t>dati</a:t>
            </a:r>
          </a:p>
          <a:p>
            <a:pPr marL="285750" indent="-285750"/>
            <a:r>
              <a:rPr lang="it-IT" dirty="0" smtClean="0">
                <a:latin typeface="Times New Roman"/>
                <a:ea typeface="Times New Roman"/>
                <a:cs typeface="Times New Roman"/>
                <a:sym typeface="Times New Roman"/>
              </a:rPr>
              <a:t>sicurezza </a:t>
            </a:r>
            <a:r>
              <a:rPr lang="it-IT" dirty="0">
                <a:latin typeface="Times New Roman"/>
                <a:ea typeface="Times New Roman"/>
                <a:cs typeface="Times New Roman"/>
                <a:sym typeface="Times New Roman"/>
              </a:rPr>
              <a:t>della infrastruttura</a:t>
            </a:r>
          </a:p>
        </p:txBody>
      </p:sp>
      <p:sp>
        <p:nvSpPr>
          <p:cNvPr id="63" name="Shape 63"/>
          <p:cNvSpPr/>
          <p:nvPr/>
        </p:nvSpPr>
        <p:spPr>
          <a:xfrm>
            <a:off x="311700" y="1365633"/>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3376279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1165625"/>
            <a:ext cx="8520600" cy="572700"/>
          </a:xfrm>
          <a:prstGeom prst="rect">
            <a:avLst/>
          </a:prstGeom>
        </p:spPr>
        <p:txBody>
          <a:bodyPr vert="horz" lIns="91425" tIns="91425" rIns="91425" bIns="91425" rtlCol="0" anchor="t" anchorCtr="0">
            <a:noAutofit/>
          </a:bodyPr>
          <a:lstStyle/>
          <a:p>
            <a:pPr>
              <a:buClr>
                <a:schemeClr val="dk1"/>
              </a:buClr>
              <a:buSzPct val="39285"/>
            </a:pPr>
            <a:r>
              <a:rPr lang="en-GB" dirty="0" smtClean="0">
                <a:latin typeface="Times New Roman"/>
                <a:ea typeface="Times New Roman"/>
                <a:cs typeface="Times New Roman"/>
                <a:sym typeface="Times New Roman"/>
              </a:rPr>
              <a:t>Key regulators </a:t>
            </a:r>
            <a:r>
              <a:rPr lang="en-GB" dirty="0" err="1" smtClean="0">
                <a:latin typeface="Times New Roman"/>
                <a:ea typeface="Times New Roman"/>
                <a:cs typeface="Times New Roman"/>
                <a:sym typeface="Times New Roman"/>
              </a:rPr>
              <a:t>negli</a:t>
            </a:r>
            <a:r>
              <a:rPr lang="en-GB" dirty="0" smtClean="0">
                <a:latin typeface="Times New Roman"/>
                <a:ea typeface="Times New Roman"/>
                <a:cs typeface="Times New Roman"/>
                <a:sym typeface="Times New Roman"/>
              </a:rPr>
              <a:t> USA</a:t>
            </a:r>
            <a:endParaRPr lang="en-GB" dirty="0">
              <a:latin typeface="Times New Roman"/>
              <a:ea typeface="Times New Roman"/>
              <a:cs typeface="Times New Roman"/>
              <a:sym typeface="Times New Roman"/>
            </a:endParaRPr>
          </a:p>
          <a:p>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2140980"/>
            <a:ext cx="8520600" cy="3416400"/>
          </a:xfrm>
          <a:prstGeom prst="rect">
            <a:avLst/>
          </a:prstGeom>
        </p:spPr>
        <p:txBody>
          <a:bodyPr vert="horz" lIns="91425" tIns="91425" rIns="91425" bIns="91425" rtlCol="0" anchor="t" anchorCtr="0">
            <a:noAutofit/>
          </a:bodyPr>
          <a:lstStyle/>
          <a:p>
            <a:pPr marL="285750" indent="-285750"/>
            <a:r>
              <a:rPr lang="en-US" sz="2000" dirty="0">
                <a:latin typeface="Times New Roman"/>
                <a:ea typeface="Times New Roman"/>
                <a:cs typeface="Times New Roman"/>
                <a:sym typeface="Times New Roman"/>
              </a:rPr>
              <a:t>NHTSA (National Highway Traffic Safety Security Administration)</a:t>
            </a:r>
          </a:p>
          <a:p>
            <a:pPr marL="285750" indent="-285750"/>
            <a:r>
              <a:rPr lang="en-US" sz="2000" dirty="0">
                <a:latin typeface="Times New Roman"/>
                <a:ea typeface="Times New Roman"/>
                <a:cs typeface="Times New Roman"/>
                <a:sym typeface="Times New Roman"/>
              </a:rPr>
              <a:t>Department of Transportation</a:t>
            </a:r>
          </a:p>
          <a:p>
            <a:pPr marL="285750" indent="-285750"/>
            <a:r>
              <a:rPr lang="en-US" sz="2000" dirty="0" smtClean="0">
                <a:latin typeface="Times New Roman"/>
                <a:ea typeface="Times New Roman"/>
                <a:cs typeface="Times New Roman"/>
                <a:sym typeface="Times New Roman"/>
              </a:rPr>
              <a:t>Federal Trade Commission</a:t>
            </a:r>
          </a:p>
          <a:p>
            <a:pPr marL="0" indent="0">
              <a:buNone/>
            </a:pPr>
            <a:r>
              <a:rPr lang="en-US" sz="2000" dirty="0">
                <a:latin typeface="Times New Roman"/>
                <a:ea typeface="Times New Roman"/>
                <a:cs typeface="Times New Roman"/>
                <a:sym typeface="Times New Roman"/>
              </a:rPr>
              <a:t> </a:t>
            </a:r>
            <a:r>
              <a:rPr lang="en-US" sz="20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Internet of Things</a:t>
            </a:r>
          </a:p>
          <a:p>
            <a:pPr marL="285750" lvl="8" indent="-285750"/>
            <a:r>
              <a:rPr lang="en-US" sz="2000" dirty="0">
                <a:latin typeface="Times New Roman"/>
                <a:ea typeface="Times New Roman"/>
                <a:cs typeface="Times New Roman"/>
                <a:sym typeface="Times New Roman"/>
              </a:rPr>
              <a:t>Federal Communications </a:t>
            </a:r>
            <a:r>
              <a:rPr lang="en-US" sz="2000" dirty="0" smtClean="0">
                <a:latin typeface="Times New Roman"/>
                <a:ea typeface="Times New Roman"/>
                <a:cs typeface="Times New Roman"/>
                <a:sym typeface="Times New Roman"/>
              </a:rPr>
              <a:t>Commission</a:t>
            </a:r>
          </a:p>
          <a:p>
            <a:pPr marL="0" lvl="8" indent="0">
              <a:buNone/>
            </a:pPr>
            <a:r>
              <a:rPr lang="en-US" sz="2000" dirty="0">
                <a:latin typeface="Times New Roman"/>
                <a:ea typeface="Times New Roman"/>
                <a:cs typeface="Times New Roman"/>
                <a:sym typeface="Times New Roman"/>
              </a:rPr>
              <a:t> </a:t>
            </a:r>
            <a:r>
              <a:rPr lang="en-US" sz="20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V2V communications </a:t>
            </a:r>
          </a:p>
          <a:p>
            <a:pPr marL="285750" indent="-285750"/>
            <a:r>
              <a:rPr lang="en-US" sz="2000" dirty="0" smtClean="0">
                <a:latin typeface="Times New Roman"/>
                <a:ea typeface="Times New Roman"/>
                <a:cs typeface="Times New Roman"/>
                <a:sym typeface="Times New Roman"/>
              </a:rPr>
              <a:t>US Auto Industry</a:t>
            </a:r>
          </a:p>
          <a:p>
            <a:pPr marL="0" indent="0">
              <a:buNone/>
            </a:pPr>
            <a:r>
              <a:rPr lang="en-US" sz="2000" dirty="0">
                <a:latin typeface="Times New Roman"/>
                <a:ea typeface="Times New Roman"/>
                <a:cs typeface="Times New Roman"/>
                <a:sym typeface="Times New Roman"/>
              </a:rPr>
              <a:t> </a:t>
            </a:r>
            <a:r>
              <a:rPr lang="en-US" sz="20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Consumer </a:t>
            </a:r>
            <a:r>
              <a:rPr lang="en-US" sz="1600" dirty="0">
                <a:latin typeface="Times New Roman"/>
                <a:ea typeface="Times New Roman"/>
                <a:cs typeface="Times New Roman"/>
                <a:sym typeface="Times New Roman"/>
              </a:rPr>
              <a:t>Privacy Protection Principles for Vehicle Technology and Services</a:t>
            </a:r>
          </a:p>
          <a:p>
            <a:pPr marL="285750" indent="-285750"/>
            <a:r>
              <a:rPr lang="en-US" sz="2000" dirty="0" smtClean="0">
                <a:latin typeface="Times New Roman"/>
                <a:ea typeface="Times New Roman"/>
                <a:cs typeface="Times New Roman"/>
                <a:sym typeface="Times New Roman"/>
              </a:rPr>
              <a:t>Insurance </a:t>
            </a:r>
            <a:r>
              <a:rPr lang="en-US" sz="2000" dirty="0">
                <a:latin typeface="Times New Roman"/>
                <a:ea typeface="Times New Roman"/>
                <a:cs typeface="Times New Roman"/>
                <a:sym typeface="Times New Roman"/>
              </a:rPr>
              <a:t>Industry</a:t>
            </a:r>
            <a:endParaRPr sz="2000" dirty="0">
              <a:latin typeface="Times New Roman"/>
              <a:ea typeface="Times New Roman"/>
              <a:cs typeface="Times New Roman"/>
              <a:sym typeface="Times New Roman"/>
            </a:endParaRPr>
          </a:p>
        </p:txBody>
      </p:sp>
      <p:sp>
        <p:nvSpPr>
          <p:cNvPr id="63" name="Shape 63"/>
          <p:cNvSpPr/>
          <p:nvPr/>
        </p:nvSpPr>
        <p:spPr>
          <a:xfrm>
            <a:off x="311750" y="1873075"/>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7" name="Rettangolo 6"/>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50" y="1173298"/>
            <a:ext cx="8520600" cy="572700"/>
          </a:xfrm>
          <a:prstGeom prst="rect">
            <a:avLst/>
          </a:prstGeom>
        </p:spPr>
        <p:txBody>
          <a:bodyPr vert="horz" lIns="91425" tIns="91425" rIns="91425" bIns="91425" rtlCol="0" anchor="t" anchorCtr="0">
            <a:noAutofit/>
          </a:bodyPr>
          <a:lstStyle/>
          <a:p>
            <a:pPr lvl="0">
              <a:buSzPct val="39285"/>
            </a:pPr>
            <a:r>
              <a:rPr lang="en-GB" dirty="0" err="1">
                <a:latin typeface="Times New Roman"/>
                <a:ea typeface="Times New Roman"/>
                <a:cs typeface="Times New Roman"/>
                <a:sym typeface="Times New Roman"/>
              </a:rPr>
              <a:t>Leggi</a:t>
            </a:r>
            <a:r>
              <a:rPr lang="en-GB" dirty="0">
                <a:latin typeface="Times New Roman"/>
                <a:ea typeface="Times New Roman"/>
                <a:cs typeface="Times New Roman"/>
                <a:sym typeface="Times New Roman"/>
              </a:rPr>
              <a:t> </a:t>
            </a:r>
            <a:r>
              <a:rPr lang="en-GB" dirty="0" err="1" smtClean="0">
                <a:latin typeface="Times New Roman"/>
                <a:ea typeface="Times New Roman"/>
                <a:cs typeface="Times New Roman"/>
                <a:sym typeface="Times New Roman"/>
              </a:rPr>
              <a:t>statali</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1" y="2009725"/>
            <a:ext cx="3586969" cy="3490650"/>
          </a:xfrm>
          <a:prstGeom prst="rect">
            <a:avLst/>
          </a:prstGeom>
        </p:spPr>
        <p:txBody>
          <a:bodyPr vert="horz" lIns="91425" tIns="91425" rIns="91425" bIns="91425" rtlCol="0" anchor="t" anchorCtr="0">
            <a:noAutofit/>
          </a:bodyPr>
          <a:lstStyle/>
          <a:p>
            <a:pPr marL="0" indent="0">
              <a:buNone/>
            </a:pPr>
            <a:r>
              <a:rPr lang="en-US" sz="2400" b="1" dirty="0" err="1" smtClean="0">
                <a:latin typeface="Times New Roman"/>
                <a:ea typeface="Times New Roman"/>
                <a:cs typeface="Times New Roman"/>
                <a:sym typeface="Times New Roman"/>
              </a:rPr>
              <a:t>Esistenti</a:t>
            </a:r>
            <a:endParaRPr lang="en-US" sz="2400" b="1" dirty="0" smtClean="0">
              <a:latin typeface="Times New Roman"/>
              <a:ea typeface="Times New Roman"/>
              <a:cs typeface="Times New Roman"/>
              <a:sym typeface="Times New Roman"/>
            </a:endParaRPr>
          </a:p>
          <a:p>
            <a:pPr marL="285750" indent="-285750"/>
            <a:r>
              <a:rPr lang="en-US"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California</a:t>
            </a:r>
            <a:endParaRPr lang="en-US" sz="2400" dirty="0">
              <a:latin typeface="Times New Roman"/>
              <a:ea typeface="Times New Roman"/>
              <a:cs typeface="Times New Roman"/>
              <a:sym typeface="Times New Roman"/>
            </a:endParaRP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Florida</a:t>
            </a:r>
            <a:endParaRPr lang="en-US" sz="2400" dirty="0">
              <a:latin typeface="Times New Roman"/>
              <a:ea typeface="Times New Roman"/>
              <a:cs typeface="Times New Roman"/>
              <a:sym typeface="Times New Roman"/>
            </a:endParaRP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Michigan</a:t>
            </a:r>
            <a:endParaRPr lang="en-US" sz="2400" dirty="0">
              <a:latin typeface="Times New Roman"/>
              <a:ea typeface="Times New Roman"/>
              <a:cs typeface="Times New Roman"/>
              <a:sym typeface="Times New Roman"/>
            </a:endParaRP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Nevada</a:t>
            </a:r>
            <a:endParaRPr lang="en-US" sz="2400" dirty="0">
              <a:latin typeface="Times New Roman"/>
              <a:ea typeface="Times New Roman"/>
              <a:cs typeface="Times New Roman"/>
              <a:sym typeface="Times New Roman"/>
            </a:endParaRP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North </a:t>
            </a:r>
            <a:r>
              <a:rPr lang="en-US" sz="2400" dirty="0">
                <a:latin typeface="Times New Roman"/>
                <a:ea typeface="Times New Roman"/>
                <a:cs typeface="Times New Roman"/>
                <a:sym typeface="Times New Roman"/>
              </a:rPr>
              <a:t>Dakota</a:t>
            </a: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Tennessee</a:t>
            </a:r>
            <a:endParaRPr lang="en-US" sz="2400" dirty="0">
              <a:latin typeface="Times New Roman"/>
              <a:ea typeface="Times New Roman"/>
              <a:cs typeface="Times New Roman"/>
              <a:sym typeface="Times New Roman"/>
            </a:endParaRPr>
          </a:p>
          <a:p>
            <a:pPr marL="285750" indent="-285750"/>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Washington DC</a:t>
            </a:r>
            <a:endParaRPr lang="en-US" sz="2400" b="1" dirty="0" smtClean="0">
              <a:latin typeface="Times New Roman"/>
              <a:ea typeface="Times New Roman"/>
              <a:cs typeface="Times New Roman"/>
              <a:sym typeface="Times New Roman"/>
            </a:endParaRPr>
          </a:p>
        </p:txBody>
      </p:sp>
      <p:sp>
        <p:nvSpPr>
          <p:cNvPr id="63" name="Shape 63"/>
          <p:cNvSpPr/>
          <p:nvPr/>
        </p:nvSpPr>
        <p:spPr>
          <a:xfrm>
            <a:off x="311750" y="1873075"/>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7" name="Shape 62"/>
          <p:cNvSpPr txBox="1">
            <a:spLocks/>
          </p:cNvSpPr>
          <p:nvPr/>
        </p:nvSpPr>
        <p:spPr>
          <a:xfrm>
            <a:off x="4662028" y="2009725"/>
            <a:ext cx="4051666" cy="349065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None/>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9pPr>
          </a:lstStyle>
          <a:p>
            <a:pPr>
              <a:spcAft>
                <a:spcPts val="0"/>
              </a:spcAft>
            </a:pPr>
            <a:r>
              <a:rPr lang="en-US" sz="2400" b="1" dirty="0">
                <a:latin typeface="Times New Roman"/>
                <a:ea typeface="Times New Roman"/>
                <a:cs typeface="Times New Roman"/>
                <a:sym typeface="Times New Roman"/>
              </a:rPr>
              <a:t>In via di </a:t>
            </a:r>
            <a:r>
              <a:rPr lang="en-US" sz="2400" b="1" dirty="0" err="1">
                <a:latin typeface="Times New Roman"/>
                <a:ea typeface="Times New Roman"/>
                <a:cs typeface="Times New Roman"/>
                <a:sym typeface="Times New Roman"/>
              </a:rPr>
              <a:t>approvazione</a:t>
            </a:r>
            <a:r>
              <a:rPr lang="en-US" sz="2400" b="1" dirty="0">
                <a:latin typeface="Times New Roman"/>
                <a:ea typeface="Times New Roman"/>
                <a:cs typeface="Times New Roman"/>
                <a:sym typeface="Times New Roman"/>
              </a:rPr>
              <a:t>:</a:t>
            </a:r>
          </a:p>
          <a:p>
            <a:pPr marL="285750" indent="-285750">
              <a:spcAft>
                <a:spcPts val="0"/>
              </a:spcAft>
              <a:buFont typeface="Arial" panose="020B0604020202020204" pitchFamily="34" charset="0"/>
              <a:buChar char="•"/>
            </a:pPr>
            <a:r>
              <a:rPr lang="it-IT" sz="2400" dirty="0">
                <a:latin typeface="Times New Roman"/>
                <a:ea typeface="Times New Roman"/>
                <a:cs typeface="Times New Roman"/>
                <a:sym typeface="Times New Roman"/>
              </a:rPr>
              <a:t>Almeno 20 Stati hanno leggi in corso di approvazione</a:t>
            </a:r>
            <a:endParaRPr lang="en-US" sz="2400" dirty="0">
              <a:latin typeface="Times New Roman"/>
              <a:ea typeface="Times New Roman"/>
              <a:cs typeface="Times New Roman"/>
              <a:sym typeface="Times New Roman"/>
            </a:endParaRPr>
          </a:p>
        </p:txBody>
      </p:sp>
      <p:sp>
        <p:nvSpPr>
          <p:cNvPr id="8" name="Rettangolo 7"/>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115935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buSzPct val="39285"/>
            </a:pPr>
            <a:r>
              <a:rPr lang="it-IT" dirty="0" smtClean="0">
                <a:latin typeface="Times New Roman"/>
                <a:ea typeface="Times New Roman"/>
                <a:cs typeface="Times New Roman"/>
                <a:sym typeface="Times New Roman"/>
              </a:rPr>
              <a:t>Le leggi esistenti in alcuni stati </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1927469"/>
            <a:ext cx="8520600" cy="3416400"/>
          </a:xfrm>
          <a:prstGeom prst="rect">
            <a:avLst/>
          </a:prstGeom>
        </p:spPr>
        <p:txBody>
          <a:bodyPr vert="horz" lIns="91425" tIns="91425" rIns="91425" bIns="91425" rtlCol="0" anchor="t" anchorCtr="0">
            <a:noAutofit/>
          </a:bodyPr>
          <a:lstStyle/>
          <a:p>
            <a:pPr marL="285750" indent="-285750"/>
            <a:r>
              <a:rPr lang="it-IT" b="1" dirty="0">
                <a:latin typeface="Times New Roman"/>
                <a:ea typeface="Times New Roman"/>
                <a:cs typeface="Times New Roman"/>
                <a:sym typeface="Times New Roman"/>
              </a:rPr>
              <a:t>California</a:t>
            </a:r>
          </a:p>
          <a:p>
            <a:pPr marL="0" indent="0">
              <a:buNone/>
            </a:pPr>
            <a:r>
              <a:rPr lang="it-IT" sz="2400" dirty="0" smtClean="0">
                <a:latin typeface="Times New Roman"/>
                <a:ea typeface="Times New Roman"/>
                <a:cs typeface="Times New Roman"/>
                <a:sym typeface="Times New Roman"/>
              </a:rPr>
              <a:t>California CA SB 1298 </a:t>
            </a:r>
            <a:r>
              <a:rPr lang="it-IT" sz="2400" dirty="0">
                <a:latin typeface="Times New Roman"/>
                <a:ea typeface="Times New Roman"/>
                <a:cs typeface="Times New Roman"/>
                <a:sym typeface="Times New Roman"/>
              </a:rPr>
              <a:t>consente la prova su strada dei veicoli autonomi </a:t>
            </a:r>
            <a:r>
              <a:rPr lang="it-IT" sz="2400" dirty="0" smtClean="0">
                <a:latin typeface="Times New Roman"/>
                <a:ea typeface="Times New Roman"/>
                <a:cs typeface="Times New Roman"/>
                <a:sym typeface="Times New Roman"/>
              </a:rPr>
              <a:t>e ne prevede standard di sicurezza.</a:t>
            </a:r>
          </a:p>
          <a:p>
            <a:pPr marL="285750" indent="-285750"/>
            <a:r>
              <a:rPr lang="it-IT" b="1" dirty="0" err="1" smtClean="0">
                <a:latin typeface="Times New Roman"/>
                <a:ea typeface="Times New Roman"/>
                <a:cs typeface="Times New Roman"/>
                <a:sym typeface="Times New Roman"/>
              </a:rPr>
              <a:t>District</a:t>
            </a:r>
            <a:r>
              <a:rPr lang="it-IT" b="1" dirty="0" smtClean="0">
                <a:latin typeface="Times New Roman"/>
                <a:ea typeface="Times New Roman"/>
                <a:cs typeface="Times New Roman"/>
                <a:sym typeface="Times New Roman"/>
              </a:rPr>
              <a:t> </a:t>
            </a:r>
            <a:r>
              <a:rPr lang="it-IT" b="1" dirty="0">
                <a:latin typeface="Times New Roman"/>
                <a:ea typeface="Times New Roman"/>
                <a:cs typeface="Times New Roman"/>
                <a:sym typeface="Times New Roman"/>
              </a:rPr>
              <a:t>of </a:t>
            </a:r>
            <a:r>
              <a:rPr lang="it-IT" b="1" dirty="0" smtClean="0">
                <a:latin typeface="Times New Roman"/>
                <a:ea typeface="Times New Roman"/>
                <a:cs typeface="Times New Roman"/>
                <a:sym typeface="Times New Roman"/>
              </a:rPr>
              <a:t>Columbia</a:t>
            </a:r>
            <a:endParaRPr lang="it-IT" b="1" dirty="0">
              <a:latin typeface="Times New Roman"/>
              <a:ea typeface="Times New Roman"/>
              <a:cs typeface="Times New Roman"/>
              <a:sym typeface="Times New Roman"/>
            </a:endParaRPr>
          </a:p>
          <a:p>
            <a:pPr marL="0" indent="0">
              <a:buNone/>
            </a:pPr>
            <a:r>
              <a:rPr lang="it-IT" sz="2400" dirty="0">
                <a:latin typeface="Times New Roman"/>
                <a:ea typeface="Times New Roman"/>
                <a:cs typeface="Times New Roman"/>
                <a:sym typeface="Times New Roman"/>
              </a:rPr>
              <a:t>DC B 19-0931 </a:t>
            </a:r>
            <a:r>
              <a:rPr lang="it-IT" sz="2400" dirty="0" smtClean="0">
                <a:latin typeface="Times New Roman"/>
                <a:ea typeface="Times New Roman"/>
                <a:cs typeface="Times New Roman"/>
                <a:sym typeface="Times New Roman"/>
              </a:rPr>
              <a:t>definisce come veicolo autonomo "</a:t>
            </a:r>
            <a:r>
              <a:rPr lang="it-IT" sz="2400" i="1" dirty="0" smtClean="0">
                <a:latin typeface="Times New Roman"/>
                <a:ea typeface="Times New Roman"/>
                <a:cs typeface="Times New Roman"/>
                <a:sym typeface="Times New Roman"/>
              </a:rPr>
              <a:t>a </a:t>
            </a:r>
            <a:r>
              <a:rPr lang="it-IT" sz="2400" i="1" dirty="0" err="1" smtClean="0">
                <a:latin typeface="Times New Roman"/>
                <a:ea typeface="Times New Roman"/>
                <a:cs typeface="Times New Roman"/>
                <a:sym typeface="Times New Roman"/>
              </a:rPr>
              <a:t>vehicle</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capable</a:t>
            </a:r>
            <a:r>
              <a:rPr lang="it-IT" sz="2400" i="1" dirty="0" smtClean="0">
                <a:latin typeface="Times New Roman"/>
                <a:ea typeface="Times New Roman"/>
                <a:cs typeface="Times New Roman"/>
                <a:sym typeface="Times New Roman"/>
              </a:rPr>
              <a:t> of </a:t>
            </a:r>
            <a:r>
              <a:rPr lang="it-IT" sz="2400" i="1" dirty="0" err="1" smtClean="0">
                <a:latin typeface="Times New Roman"/>
                <a:ea typeface="Times New Roman"/>
                <a:cs typeface="Times New Roman"/>
                <a:sym typeface="Times New Roman"/>
              </a:rPr>
              <a:t>navigating</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district</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roadways</a:t>
            </a:r>
            <a:r>
              <a:rPr lang="it-IT" sz="2400" i="1" dirty="0" smtClean="0">
                <a:latin typeface="Times New Roman"/>
                <a:ea typeface="Times New Roman"/>
                <a:cs typeface="Times New Roman"/>
                <a:sym typeface="Times New Roman"/>
              </a:rPr>
              <a:t> and </a:t>
            </a:r>
            <a:r>
              <a:rPr lang="it-IT" sz="2400" i="1" dirty="0" err="1" smtClean="0">
                <a:latin typeface="Times New Roman"/>
                <a:ea typeface="Times New Roman"/>
                <a:cs typeface="Times New Roman"/>
                <a:sym typeface="Times New Roman"/>
              </a:rPr>
              <a:t>interpreting</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traffic</a:t>
            </a:r>
            <a:r>
              <a:rPr lang="it-IT" sz="2400" i="1" dirty="0" smtClean="0">
                <a:latin typeface="Times New Roman"/>
                <a:ea typeface="Times New Roman"/>
                <a:cs typeface="Times New Roman"/>
                <a:sym typeface="Times New Roman"/>
              </a:rPr>
              <a:t>-control </a:t>
            </a:r>
            <a:r>
              <a:rPr lang="it-IT" sz="2400" i="1" dirty="0" err="1" smtClean="0">
                <a:latin typeface="Times New Roman"/>
                <a:ea typeface="Times New Roman"/>
                <a:cs typeface="Times New Roman"/>
                <a:sym typeface="Times New Roman"/>
              </a:rPr>
              <a:t>devices</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without</a:t>
            </a:r>
            <a:r>
              <a:rPr lang="it-IT" sz="2400" i="1" dirty="0" smtClean="0">
                <a:latin typeface="Times New Roman"/>
                <a:ea typeface="Times New Roman"/>
                <a:cs typeface="Times New Roman"/>
                <a:sym typeface="Times New Roman"/>
              </a:rPr>
              <a:t> a driver </a:t>
            </a:r>
            <a:r>
              <a:rPr lang="it-IT" sz="2400" i="1" dirty="0" err="1" smtClean="0">
                <a:latin typeface="Times New Roman"/>
                <a:ea typeface="Times New Roman"/>
                <a:cs typeface="Times New Roman"/>
                <a:sym typeface="Times New Roman"/>
              </a:rPr>
              <a:t>actively</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operating</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any</a:t>
            </a:r>
            <a:r>
              <a:rPr lang="it-IT" sz="2400" i="1" dirty="0" smtClean="0">
                <a:latin typeface="Times New Roman"/>
                <a:ea typeface="Times New Roman"/>
                <a:cs typeface="Times New Roman"/>
                <a:sym typeface="Times New Roman"/>
              </a:rPr>
              <a:t> of the </a:t>
            </a:r>
            <a:r>
              <a:rPr lang="it-IT" sz="2400" i="1" dirty="0" err="1" smtClean="0">
                <a:latin typeface="Times New Roman"/>
                <a:ea typeface="Times New Roman"/>
                <a:cs typeface="Times New Roman"/>
                <a:sym typeface="Times New Roman"/>
              </a:rPr>
              <a:t>vehicle’s</a:t>
            </a:r>
            <a:r>
              <a:rPr lang="it-IT" sz="2400" i="1" dirty="0" smtClean="0">
                <a:latin typeface="Times New Roman"/>
                <a:ea typeface="Times New Roman"/>
                <a:cs typeface="Times New Roman"/>
                <a:sym typeface="Times New Roman"/>
              </a:rPr>
              <a:t> control </a:t>
            </a:r>
            <a:r>
              <a:rPr lang="it-IT" sz="2400" i="1" dirty="0" err="1" smtClean="0">
                <a:latin typeface="Times New Roman"/>
                <a:ea typeface="Times New Roman"/>
                <a:cs typeface="Times New Roman"/>
                <a:sym typeface="Times New Roman"/>
              </a:rPr>
              <a:t>systems</a:t>
            </a:r>
            <a:r>
              <a:rPr lang="it-IT" sz="2400" dirty="0" smtClean="0">
                <a:latin typeface="Times New Roman"/>
                <a:ea typeface="Times New Roman"/>
                <a:cs typeface="Times New Roman"/>
                <a:sym typeface="Times New Roman"/>
              </a:rPr>
              <a:t>" richiede la presenza di un operatore pronto a prendere controllo del veicolo in qualsiasi momento.</a:t>
            </a:r>
            <a:endParaRPr lang="it-IT" sz="2400" dirty="0">
              <a:latin typeface="Times New Roman"/>
              <a:ea typeface="Times New Roman"/>
              <a:cs typeface="Times New Roman"/>
              <a:sym typeface="Times New Roman"/>
            </a:endParaRPr>
          </a:p>
        </p:txBody>
      </p:sp>
      <p:sp>
        <p:nvSpPr>
          <p:cNvPr id="63" name="Shape 63"/>
          <p:cNvSpPr/>
          <p:nvPr/>
        </p:nvSpPr>
        <p:spPr>
          <a:xfrm>
            <a:off x="311700" y="1555525"/>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8" name="Rettangolo 7"/>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1682881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09421"/>
            <a:ext cx="8520600" cy="572700"/>
          </a:xfrm>
          <a:prstGeom prst="rect">
            <a:avLst/>
          </a:prstGeom>
        </p:spPr>
        <p:txBody>
          <a:bodyPr vert="horz" lIns="91425" tIns="91425" rIns="91425" bIns="91425" rtlCol="0" anchor="t" anchorCtr="0">
            <a:noAutofit/>
          </a:bodyPr>
          <a:lstStyle/>
          <a:p>
            <a:pPr lvl="0">
              <a:buSzPct val="39285"/>
            </a:pPr>
            <a:r>
              <a:rPr lang="it-IT" dirty="0" smtClean="0">
                <a:latin typeface="Times New Roman"/>
                <a:ea typeface="Times New Roman"/>
                <a:cs typeface="Times New Roman"/>
                <a:sym typeface="Times New Roman"/>
              </a:rPr>
              <a:t>Le leggi esistenti in alcuni stati </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1178672"/>
            <a:ext cx="8520600" cy="3416400"/>
          </a:xfrm>
          <a:prstGeom prst="rect">
            <a:avLst/>
          </a:prstGeom>
        </p:spPr>
        <p:txBody>
          <a:bodyPr vert="horz" lIns="91425" tIns="91425" rIns="91425" bIns="91425" rtlCol="0" anchor="t" anchorCtr="0">
            <a:noAutofit/>
          </a:bodyPr>
          <a:lstStyle/>
          <a:p>
            <a:pPr marL="285750" indent="-285750"/>
            <a:r>
              <a:rPr lang="it-IT" b="1" dirty="0">
                <a:latin typeface="Times New Roman"/>
                <a:ea typeface="Times New Roman"/>
                <a:cs typeface="Times New Roman"/>
                <a:sym typeface="Times New Roman"/>
              </a:rPr>
              <a:t>Florida</a:t>
            </a:r>
          </a:p>
          <a:p>
            <a:pPr marL="0" indent="0">
              <a:buNone/>
            </a:pPr>
            <a:r>
              <a:rPr lang="it-IT" sz="2400" dirty="0">
                <a:latin typeface="Times New Roman"/>
                <a:ea typeface="Times New Roman"/>
                <a:cs typeface="Times New Roman"/>
                <a:sym typeface="Times New Roman"/>
              </a:rPr>
              <a:t>FL HB 1207 </a:t>
            </a:r>
            <a:r>
              <a:rPr lang="it-IT" sz="2400" dirty="0" smtClean="0">
                <a:latin typeface="Times New Roman"/>
                <a:ea typeface="Times New Roman"/>
                <a:cs typeface="Times New Roman"/>
                <a:sym typeface="Times New Roman"/>
              </a:rPr>
              <a:t>definisce sia gli </a:t>
            </a:r>
            <a:r>
              <a:rPr lang="it-IT" sz="2400" i="1" dirty="0" err="1" smtClean="0">
                <a:latin typeface="Times New Roman"/>
                <a:ea typeface="Times New Roman"/>
                <a:cs typeface="Times New Roman"/>
                <a:sym typeface="Times New Roman"/>
              </a:rPr>
              <a:t>autonomous</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vehicles</a:t>
            </a:r>
            <a:r>
              <a:rPr lang="it-IT" sz="2400" i="1" dirty="0" smtClean="0">
                <a:latin typeface="Times New Roman"/>
                <a:ea typeface="Times New Roman"/>
                <a:cs typeface="Times New Roman"/>
                <a:sym typeface="Times New Roman"/>
              </a:rPr>
              <a:t> </a:t>
            </a:r>
            <a:r>
              <a:rPr lang="it-IT" sz="2400" dirty="0" smtClean="0">
                <a:latin typeface="Times New Roman"/>
                <a:ea typeface="Times New Roman"/>
                <a:cs typeface="Times New Roman"/>
                <a:sym typeface="Times New Roman"/>
              </a:rPr>
              <a:t>che la </a:t>
            </a:r>
            <a:r>
              <a:rPr lang="it-IT" sz="2400" i="1" dirty="0" err="1" smtClean="0">
                <a:latin typeface="Times New Roman"/>
                <a:ea typeface="Times New Roman"/>
                <a:cs typeface="Times New Roman"/>
                <a:sym typeface="Times New Roman"/>
              </a:rPr>
              <a:t>autonomous</a:t>
            </a:r>
            <a:r>
              <a:rPr lang="it-IT" sz="2400" i="1" dirty="0" smtClean="0">
                <a:latin typeface="Times New Roman"/>
                <a:ea typeface="Times New Roman"/>
                <a:cs typeface="Times New Roman"/>
                <a:sym typeface="Times New Roman"/>
              </a:rPr>
              <a:t> </a:t>
            </a:r>
            <a:r>
              <a:rPr lang="it-IT" sz="2400" i="1" dirty="0" err="1" smtClean="0">
                <a:latin typeface="Times New Roman"/>
                <a:ea typeface="Times New Roman"/>
                <a:cs typeface="Times New Roman"/>
                <a:sym typeface="Times New Roman"/>
              </a:rPr>
              <a:t>technology</a:t>
            </a:r>
            <a:r>
              <a:rPr lang="it-IT" sz="2400" dirty="0" smtClean="0">
                <a:latin typeface="Times New Roman"/>
                <a:ea typeface="Times New Roman"/>
                <a:cs typeface="Times New Roman"/>
                <a:sym typeface="Times New Roman"/>
              </a:rPr>
              <a:t>. </a:t>
            </a:r>
          </a:p>
          <a:p>
            <a:pPr marL="0" indent="0">
              <a:buNone/>
            </a:pPr>
            <a:r>
              <a:rPr lang="it-IT" sz="2400" dirty="0" smtClean="0">
                <a:latin typeface="Times New Roman"/>
                <a:ea typeface="Times New Roman"/>
                <a:cs typeface="Times New Roman"/>
                <a:sym typeface="Times New Roman"/>
              </a:rPr>
              <a:t>autorizza chiunque possieda una patente ad operare un veicolo autonomo, autorizza la sperimentazione e la prova su strada a determinate condizioni ed in presenza di garanzie adeguate (assicurazione o versamento di una cauzione).</a:t>
            </a:r>
            <a:endParaRPr lang="it-IT" sz="2400" b="1" dirty="0" smtClean="0">
              <a:latin typeface="Times New Roman"/>
              <a:ea typeface="Times New Roman"/>
              <a:cs typeface="Times New Roman"/>
              <a:sym typeface="Times New Roman"/>
            </a:endParaRPr>
          </a:p>
          <a:p>
            <a:pPr marL="285750" indent="-285750"/>
            <a:r>
              <a:rPr lang="it-IT" b="1" dirty="0" smtClean="0">
                <a:latin typeface="Times New Roman"/>
                <a:ea typeface="Times New Roman"/>
                <a:cs typeface="Times New Roman"/>
                <a:sym typeface="Times New Roman"/>
              </a:rPr>
              <a:t>Michigan</a:t>
            </a:r>
            <a:endParaRPr lang="it-IT" b="1" dirty="0">
              <a:latin typeface="Times New Roman"/>
              <a:ea typeface="Times New Roman"/>
              <a:cs typeface="Times New Roman"/>
              <a:sym typeface="Times New Roman"/>
            </a:endParaRPr>
          </a:p>
          <a:p>
            <a:pPr marL="0" indent="0">
              <a:buNone/>
            </a:pPr>
            <a:r>
              <a:rPr lang="it-IT" sz="2400" dirty="0">
                <a:latin typeface="Times New Roman"/>
                <a:ea typeface="Times New Roman"/>
                <a:cs typeface="Times New Roman"/>
                <a:sym typeface="Times New Roman"/>
              </a:rPr>
              <a:t>MI SB 169 </a:t>
            </a:r>
            <a:r>
              <a:rPr lang="it-IT" sz="2400" dirty="0" smtClean="0">
                <a:latin typeface="Times New Roman"/>
                <a:ea typeface="Times New Roman"/>
                <a:cs typeface="Times New Roman"/>
                <a:sym typeface="Times New Roman"/>
              </a:rPr>
              <a:t>dà una definizione di veicolo autonomo e ne consente la prova su strada a determinate condizioni. Definisce anche il termine “operatore” e disciplina la responsabilità nel caso di modifiche ad un veicolo su cui sia stato installato un sistema di guida automatica da parte di un terzo, diverso dal produttore.</a:t>
            </a:r>
            <a:endParaRPr lang="it-IT" sz="2400" dirty="0">
              <a:latin typeface="Times New Roman"/>
              <a:ea typeface="Times New Roman"/>
              <a:cs typeface="Times New Roman"/>
              <a:sym typeface="Times New Roman"/>
            </a:endParaRPr>
          </a:p>
          <a:p>
            <a:endParaRPr dirty="0">
              <a:latin typeface="Times New Roman"/>
              <a:ea typeface="Times New Roman"/>
              <a:cs typeface="Times New Roman"/>
              <a:sym typeface="Times New Roman"/>
            </a:endParaRPr>
          </a:p>
        </p:txBody>
      </p:sp>
      <p:sp>
        <p:nvSpPr>
          <p:cNvPr id="63" name="Shape 63"/>
          <p:cNvSpPr/>
          <p:nvPr/>
        </p:nvSpPr>
        <p:spPr>
          <a:xfrm>
            <a:off x="311700" y="1116272"/>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7" name="Rettangolo 6"/>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417768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626603"/>
            <a:ext cx="8520600" cy="572700"/>
          </a:xfrm>
          <a:prstGeom prst="rect">
            <a:avLst/>
          </a:prstGeom>
        </p:spPr>
        <p:txBody>
          <a:bodyPr vert="horz" lIns="91425" tIns="91425" rIns="91425" bIns="91425" rtlCol="0" anchor="t" anchorCtr="0">
            <a:noAutofit/>
          </a:bodyPr>
          <a:lstStyle/>
          <a:p>
            <a:pPr lvl="0">
              <a:buSzPct val="39285"/>
            </a:pPr>
            <a:r>
              <a:rPr lang="it-IT" dirty="0" smtClean="0">
                <a:latin typeface="Times New Roman"/>
                <a:ea typeface="Times New Roman"/>
                <a:cs typeface="Times New Roman"/>
                <a:sym typeface="Times New Roman"/>
              </a:rPr>
              <a:t>Le leggi esistenti in alcuni stati </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1388347"/>
            <a:ext cx="8520600" cy="3416400"/>
          </a:xfrm>
          <a:prstGeom prst="rect">
            <a:avLst/>
          </a:prstGeom>
        </p:spPr>
        <p:txBody>
          <a:bodyPr vert="horz" lIns="91425" tIns="91425" rIns="91425" bIns="91425" rtlCol="0" anchor="t" anchorCtr="0">
            <a:noAutofit/>
          </a:bodyPr>
          <a:lstStyle/>
          <a:p>
            <a:pPr marL="285750" indent="-285750"/>
            <a:r>
              <a:rPr lang="it-IT" b="1" dirty="0">
                <a:latin typeface="Times New Roman"/>
                <a:ea typeface="Times New Roman"/>
                <a:cs typeface="Times New Roman"/>
                <a:sym typeface="Times New Roman"/>
              </a:rPr>
              <a:t>Nevada</a:t>
            </a:r>
          </a:p>
          <a:p>
            <a:pPr marL="0" indent="0">
              <a:buNone/>
            </a:pPr>
            <a:r>
              <a:rPr lang="it-IT" sz="2400" dirty="0" smtClean="0">
                <a:latin typeface="Times New Roman"/>
                <a:ea typeface="Times New Roman"/>
                <a:cs typeface="Times New Roman"/>
                <a:sym typeface="Times New Roman"/>
              </a:rPr>
              <a:t>NV SB 313 stabilisce le condizioni per la prova su strada di un veicolo  autonomo. Richiede una assicurazione e specifica i requisiti per l’operatore del veicolo.</a:t>
            </a:r>
          </a:p>
          <a:p>
            <a:pPr marL="285750" indent="-285750"/>
            <a:r>
              <a:rPr lang="it-IT" b="1" dirty="0" smtClean="0">
                <a:latin typeface="Times New Roman"/>
                <a:ea typeface="Times New Roman"/>
                <a:cs typeface="Times New Roman"/>
                <a:sym typeface="Times New Roman"/>
              </a:rPr>
              <a:t>North </a:t>
            </a:r>
            <a:r>
              <a:rPr lang="it-IT" b="1" dirty="0">
                <a:latin typeface="Times New Roman"/>
                <a:ea typeface="Times New Roman"/>
                <a:cs typeface="Times New Roman"/>
                <a:sym typeface="Times New Roman"/>
              </a:rPr>
              <a:t>Dakota</a:t>
            </a:r>
          </a:p>
          <a:p>
            <a:pPr marL="0" indent="0">
              <a:buNone/>
            </a:pPr>
            <a:r>
              <a:rPr lang="it-IT" sz="2400" dirty="0">
                <a:latin typeface="Times New Roman"/>
                <a:ea typeface="Times New Roman"/>
                <a:cs typeface="Times New Roman"/>
                <a:sym typeface="Times New Roman"/>
              </a:rPr>
              <a:t>ND HB 1065 </a:t>
            </a:r>
            <a:r>
              <a:rPr lang="it-IT" sz="2400" dirty="0" smtClean="0">
                <a:latin typeface="Times New Roman"/>
                <a:ea typeface="Times New Roman"/>
                <a:cs typeface="Times New Roman"/>
                <a:sym typeface="Times New Roman"/>
              </a:rPr>
              <a:t>ha imposto lo studio dei veicoli autonomi per verificare la possibilità che consentano la riduzione di incidenti, riducano la congestione del traffico e le vittime della strada.</a:t>
            </a:r>
          </a:p>
          <a:p>
            <a:pPr marL="285750" indent="-285750"/>
            <a:r>
              <a:rPr lang="it-IT" b="1" dirty="0" smtClean="0">
                <a:latin typeface="Times New Roman"/>
                <a:ea typeface="Times New Roman"/>
                <a:cs typeface="Times New Roman"/>
                <a:sym typeface="Times New Roman"/>
              </a:rPr>
              <a:t>Tennessee</a:t>
            </a:r>
            <a:endParaRPr lang="it-IT" b="1" dirty="0">
              <a:latin typeface="Times New Roman"/>
              <a:ea typeface="Times New Roman"/>
              <a:cs typeface="Times New Roman"/>
              <a:sym typeface="Times New Roman"/>
            </a:endParaRPr>
          </a:p>
          <a:p>
            <a:pPr marL="0" indent="0">
              <a:buNone/>
            </a:pPr>
            <a:r>
              <a:rPr lang="it-IT" sz="2400" dirty="0">
                <a:latin typeface="Times New Roman"/>
                <a:ea typeface="Times New Roman"/>
                <a:cs typeface="Times New Roman"/>
                <a:sym typeface="Times New Roman"/>
              </a:rPr>
              <a:t>TN SB 598, </a:t>
            </a:r>
            <a:r>
              <a:rPr lang="it-IT" sz="2400" dirty="0" smtClean="0">
                <a:latin typeface="Times New Roman"/>
                <a:ea typeface="Times New Roman"/>
                <a:cs typeface="Times New Roman"/>
                <a:sym typeface="Times New Roman"/>
              </a:rPr>
              <a:t>approvato nel 2015, proibisce che sia vietato l’uso dei veicoli autonomi.</a:t>
            </a:r>
            <a:endParaRPr lang="it-IT" sz="2400" dirty="0">
              <a:latin typeface="Times New Roman"/>
              <a:ea typeface="Times New Roman"/>
              <a:cs typeface="Times New Roman"/>
              <a:sym typeface="Times New Roman"/>
            </a:endParaRPr>
          </a:p>
          <a:p>
            <a:pPr marL="285750" indent="-285750"/>
            <a:endParaRPr lang="it-IT" b="1" dirty="0">
              <a:latin typeface="Times New Roman"/>
              <a:ea typeface="Times New Roman"/>
              <a:cs typeface="Times New Roman"/>
              <a:sym typeface="Times New Roman"/>
            </a:endParaRPr>
          </a:p>
          <a:p>
            <a:endParaRPr dirty="0">
              <a:latin typeface="Times New Roman"/>
              <a:ea typeface="Times New Roman"/>
              <a:cs typeface="Times New Roman"/>
              <a:sym typeface="Times New Roman"/>
            </a:endParaRPr>
          </a:p>
        </p:txBody>
      </p:sp>
      <p:sp>
        <p:nvSpPr>
          <p:cNvPr id="63" name="Shape 63"/>
          <p:cNvSpPr/>
          <p:nvPr/>
        </p:nvSpPr>
        <p:spPr>
          <a:xfrm>
            <a:off x="311700" y="1262625"/>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3">
            <a:alphaModFix/>
          </a:blip>
          <a:stretch>
            <a:fillRect/>
          </a:stretch>
        </p:blipFill>
        <p:spPr>
          <a:xfrm>
            <a:off x="7199526" y="5560875"/>
            <a:ext cx="1632825" cy="210824"/>
          </a:xfrm>
          <a:prstGeom prst="rect">
            <a:avLst/>
          </a:prstGeom>
          <a:noFill/>
          <a:ln>
            <a:noFill/>
          </a:ln>
        </p:spPr>
      </p:pic>
      <p:sp>
        <p:nvSpPr>
          <p:cNvPr id="7" name="Rettangolo 6"/>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411819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49823"/>
            <a:ext cx="8520600" cy="572700"/>
          </a:xfrm>
          <a:prstGeom prst="rect">
            <a:avLst/>
          </a:prstGeom>
        </p:spPr>
        <p:txBody>
          <a:bodyPr vert="horz" lIns="91425" tIns="91425" rIns="91425" bIns="91425" rtlCol="0" anchor="t" anchorCtr="0">
            <a:noAutofit/>
          </a:bodyPr>
          <a:lstStyle/>
          <a:p>
            <a:pPr lvl="0" algn="ctr">
              <a:buSzPct val="39285"/>
            </a:pPr>
            <a:r>
              <a:rPr lang="it-IT" sz="3000" dirty="0">
                <a:latin typeface="Times New Roman"/>
                <a:ea typeface="Times New Roman"/>
                <a:cs typeface="Times New Roman"/>
                <a:sym typeface="Times New Roman"/>
              </a:rPr>
              <a:t>Linee guida DOT</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1786890"/>
            <a:ext cx="8520600" cy="3416400"/>
          </a:xfrm>
          <a:prstGeom prst="rect">
            <a:avLst/>
          </a:prstGeom>
        </p:spPr>
        <p:txBody>
          <a:bodyPr vert="horz" lIns="91425" tIns="91425" rIns="91425" bIns="91425" rtlCol="0" anchor="t" anchorCtr="0">
            <a:noAutofit/>
          </a:bodyPr>
          <a:lstStyle/>
          <a:p>
            <a:pPr marL="0" indent="0">
              <a:buNone/>
            </a:pPr>
            <a:r>
              <a:rPr lang="en-US" sz="2400" dirty="0">
                <a:latin typeface="Times New Roman"/>
                <a:ea typeface="Times New Roman"/>
                <a:cs typeface="Times New Roman"/>
                <a:sym typeface="Times New Roman"/>
              </a:rPr>
              <a:t>Il  20 </a:t>
            </a:r>
            <a:r>
              <a:rPr lang="it-IT" sz="2400" dirty="0" smtClean="0">
                <a:latin typeface="Times New Roman"/>
                <a:ea typeface="Times New Roman"/>
                <a:cs typeface="Times New Roman"/>
                <a:sym typeface="Times New Roman"/>
              </a:rPr>
              <a:t>SETTEMBRE 2016 il DOT insieme alla NHTSA hanno pubblicato una policy e delle linee guida su come sviluppare la legislazione in materia di veicoli autonomi</a:t>
            </a:r>
          </a:p>
          <a:p>
            <a:pPr marL="0" indent="0">
              <a:buNone/>
            </a:pPr>
            <a:r>
              <a:rPr lang="it-IT" sz="2400" dirty="0" smtClean="0">
                <a:latin typeface="Times New Roman"/>
                <a:ea typeface="Times New Roman"/>
                <a:cs typeface="Times New Roman"/>
                <a:sym typeface="Times New Roman"/>
                <a:hlinkClick r:id="rId3"/>
              </a:rPr>
              <a:t>https://www.transportation.gov/sites/dot.gov/files/docs/AV%20policy%20guidance%20PDF.pdf</a:t>
            </a:r>
            <a:r>
              <a:rPr lang="it-IT" sz="2400" dirty="0" smtClean="0">
                <a:latin typeface="Times New Roman"/>
                <a:ea typeface="Times New Roman"/>
                <a:cs typeface="Times New Roman"/>
                <a:sym typeface="Times New Roman"/>
              </a:rPr>
              <a:t> </a:t>
            </a:r>
          </a:p>
          <a:p>
            <a:endParaRPr lang="en-US" sz="2400" dirty="0">
              <a:latin typeface="Times New Roman"/>
              <a:ea typeface="Times New Roman"/>
              <a:cs typeface="Times New Roman"/>
              <a:sym typeface="Times New Roman"/>
            </a:endParaRPr>
          </a:p>
          <a:p>
            <a:pPr marL="0" indent="0">
              <a:buNone/>
            </a:pPr>
            <a:r>
              <a:rPr lang="en-US" sz="1800" dirty="0">
                <a:latin typeface="Times New Roman"/>
                <a:ea typeface="Times New Roman"/>
                <a:cs typeface="Times New Roman"/>
                <a:sym typeface="Times New Roman"/>
              </a:rPr>
              <a:t>“…</a:t>
            </a:r>
            <a:r>
              <a:rPr lang="en-US" sz="1800" u="sng" dirty="0">
                <a:latin typeface="Times New Roman"/>
                <a:ea typeface="Times New Roman"/>
                <a:cs typeface="Times New Roman"/>
                <a:sym typeface="Times New Roman"/>
              </a:rPr>
              <a:t>DOT to examine whether the way DOT has addressed safety for the last 50 years should be expanded to realize the safety potential of automated vehicles over the next 50 years</a:t>
            </a:r>
            <a:r>
              <a:rPr lang="en-US" sz="1800" dirty="0">
                <a:latin typeface="Times New Roman"/>
                <a:ea typeface="Times New Roman"/>
                <a:cs typeface="Times New Roman"/>
                <a:sym typeface="Times New Roman"/>
              </a:rPr>
              <a:t>”.</a:t>
            </a:r>
          </a:p>
          <a:p>
            <a:endParaRPr lang="it-IT" b="1" dirty="0">
              <a:latin typeface="Times New Roman"/>
              <a:ea typeface="Times New Roman"/>
              <a:cs typeface="Times New Roman"/>
              <a:sym typeface="Times New Roman"/>
            </a:endParaRPr>
          </a:p>
        </p:txBody>
      </p:sp>
      <p:sp>
        <p:nvSpPr>
          <p:cNvPr id="63" name="Shape 63"/>
          <p:cNvSpPr/>
          <p:nvPr/>
        </p:nvSpPr>
        <p:spPr>
          <a:xfrm>
            <a:off x="311700" y="1366906"/>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4">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2300986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863023"/>
            <a:ext cx="8520600" cy="572700"/>
          </a:xfrm>
          <a:prstGeom prst="rect">
            <a:avLst/>
          </a:prstGeom>
        </p:spPr>
        <p:txBody>
          <a:bodyPr vert="horz" lIns="91425" tIns="91425" rIns="91425" bIns="91425" rtlCol="0" anchor="t" anchorCtr="0">
            <a:noAutofit/>
          </a:bodyPr>
          <a:lstStyle/>
          <a:p>
            <a:pPr lvl="0" algn="ctr">
              <a:buSzPct val="39285"/>
            </a:pPr>
            <a:r>
              <a:rPr lang="it-IT" sz="3000" dirty="0">
                <a:latin typeface="Times New Roman"/>
                <a:ea typeface="Times New Roman"/>
                <a:cs typeface="Times New Roman"/>
                <a:sym typeface="Times New Roman"/>
              </a:rPr>
              <a:t>Linee guida DOT</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2040020"/>
            <a:ext cx="8520600" cy="3416400"/>
          </a:xfrm>
          <a:prstGeom prst="rect">
            <a:avLst/>
          </a:prstGeom>
        </p:spPr>
        <p:txBody>
          <a:bodyPr vert="horz" lIns="91425" tIns="91425" rIns="91425" bIns="91425" rtlCol="0" anchor="t" anchorCtr="0">
            <a:noAutofit/>
          </a:bodyPr>
          <a:lstStyle/>
          <a:p>
            <a:pPr marL="0" indent="0">
              <a:buNone/>
            </a:pPr>
            <a:endParaRPr lang="it-IT" sz="2400" dirty="0" smtClean="0">
              <a:latin typeface="Times New Roman"/>
              <a:ea typeface="Times New Roman"/>
              <a:cs typeface="Times New Roman"/>
              <a:sym typeface="Times New Roman"/>
            </a:endParaRPr>
          </a:p>
          <a:p>
            <a:pPr marL="0" indent="0">
              <a:buNone/>
            </a:pPr>
            <a:r>
              <a:rPr lang="it-IT" sz="2400" dirty="0" smtClean="0">
                <a:latin typeface="Times New Roman"/>
                <a:ea typeface="Times New Roman"/>
                <a:cs typeface="Times New Roman"/>
                <a:sym typeface="Times New Roman"/>
              </a:rPr>
              <a:t>Il 24 Ottobre 2016 il DOT ha pubblicato le linee guida per la CYBERSECURITY nei veicoli autonomi </a:t>
            </a:r>
            <a:r>
              <a:rPr lang="it-IT" sz="2400" dirty="0" smtClean="0">
                <a:latin typeface="Times New Roman"/>
                <a:ea typeface="Times New Roman"/>
                <a:cs typeface="Times New Roman"/>
                <a:sym typeface="Times New Roman"/>
                <a:hlinkClick r:id="rId3"/>
              </a:rPr>
              <a:t>https://www.nhtsa.gov/press-releases/us-dot-issues-federal-guidance-automotive-industry-improving-motor-vehicle</a:t>
            </a:r>
            <a:r>
              <a:rPr lang="it-IT" sz="2400" dirty="0" smtClean="0">
                <a:latin typeface="Times New Roman"/>
                <a:ea typeface="Times New Roman"/>
                <a:cs typeface="Times New Roman"/>
                <a:sym typeface="Times New Roman"/>
              </a:rPr>
              <a:t>.</a:t>
            </a:r>
            <a:endParaRPr lang="it-IT" sz="2400" dirty="0">
              <a:latin typeface="Times New Roman"/>
              <a:ea typeface="Times New Roman"/>
              <a:cs typeface="Times New Roman"/>
              <a:sym typeface="Times New Roman"/>
            </a:endParaRPr>
          </a:p>
        </p:txBody>
      </p:sp>
      <p:sp>
        <p:nvSpPr>
          <p:cNvPr id="63" name="Shape 63"/>
          <p:cNvSpPr/>
          <p:nvPr/>
        </p:nvSpPr>
        <p:spPr>
          <a:xfrm>
            <a:off x="311700" y="1477778"/>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4">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390093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946650"/>
            <a:ext cx="8520600" cy="572700"/>
          </a:xfrm>
          <a:prstGeom prst="rect">
            <a:avLst/>
          </a:prstGeom>
        </p:spPr>
        <p:txBody>
          <a:bodyPr vert="horz" lIns="91425" tIns="91425" rIns="91425" bIns="91425" rtlCol="0" anchor="t" anchorCtr="0">
            <a:noAutofit/>
          </a:bodyPr>
          <a:lstStyle/>
          <a:p>
            <a:pPr lvl="0" algn="ctr">
              <a:buSzPct val="39285"/>
            </a:pPr>
            <a:r>
              <a:rPr lang="it-IT" sz="3000" dirty="0">
                <a:latin typeface="Times New Roman"/>
                <a:ea typeface="Times New Roman"/>
                <a:cs typeface="Times New Roman"/>
                <a:sym typeface="Times New Roman"/>
              </a:rPr>
              <a:t>Linee guida DOT</a:t>
            </a:r>
            <a:endParaRPr sz="3000" dirty="0">
              <a:latin typeface="Times New Roman"/>
              <a:ea typeface="Times New Roman"/>
              <a:cs typeface="Times New Roman"/>
              <a:sym typeface="Times New Roman"/>
            </a:endParaRPr>
          </a:p>
        </p:txBody>
      </p:sp>
      <p:sp>
        <p:nvSpPr>
          <p:cNvPr id="62" name="Shape 62"/>
          <p:cNvSpPr txBox="1">
            <a:spLocks noGrp="1"/>
          </p:cNvSpPr>
          <p:nvPr>
            <p:ph type="body" idx="1"/>
          </p:nvPr>
        </p:nvSpPr>
        <p:spPr>
          <a:xfrm>
            <a:off x="311700" y="2009725"/>
            <a:ext cx="8520600" cy="3416400"/>
          </a:xfrm>
          <a:prstGeom prst="rect">
            <a:avLst/>
          </a:prstGeom>
        </p:spPr>
        <p:txBody>
          <a:bodyPr vert="horz" lIns="91425" tIns="91425" rIns="91425" bIns="91425" rtlCol="0" anchor="t" anchorCtr="0">
            <a:noAutofit/>
          </a:bodyPr>
          <a:lstStyle/>
          <a:p>
            <a:pPr marL="0" indent="0">
              <a:buNone/>
            </a:pPr>
            <a:r>
              <a:rPr lang="it-IT" sz="2000" dirty="0">
                <a:latin typeface="Times New Roman"/>
                <a:ea typeface="Times New Roman"/>
                <a:cs typeface="Times New Roman"/>
                <a:sym typeface="Times New Roman"/>
              </a:rPr>
              <a:t>Il 13 Dicembre 2016 il DOT ha pubblicato </a:t>
            </a:r>
            <a:r>
              <a:rPr lang="it-IT" sz="2000" dirty="0" smtClean="0">
                <a:latin typeface="Times New Roman"/>
                <a:ea typeface="Times New Roman"/>
                <a:cs typeface="Times New Roman"/>
                <a:sym typeface="Times New Roman"/>
              </a:rPr>
              <a:t>una proposta su come disciplinare </a:t>
            </a:r>
            <a:r>
              <a:rPr lang="it-IT" sz="2000" dirty="0">
                <a:latin typeface="Times New Roman"/>
                <a:ea typeface="Times New Roman"/>
                <a:cs typeface="Times New Roman"/>
                <a:sym typeface="Times New Roman"/>
              </a:rPr>
              <a:t>il </a:t>
            </a:r>
            <a:r>
              <a:rPr lang="it-IT" sz="2000" dirty="0" smtClean="0">
                <a:latin typeface="Times New Roman"/>
                <a:ea typeface="Times New Roman"/>
                <a:cs typeface="Times New Roman"/>
                <a:sym typeface="Times New Roman"/>
              </a:rPr>
              <a:t>«V2V </a:t>
            </a:r>
            <a:r>
              <a:rPr lang="it-IT" sz="2000" dirty="0" err="1" smtClean="0">
                <a:latin typeface="Times New Roman"/>
                <a:ea typeface="Times New Roman"/>
                <a:cs typeface="Times New Roman"/>
                <a:sym typeface="Times New Roman"/>
              </a:rPr>
              <a:t>communication</a:t>
            </a:r>
            <a:r>
              <a:rPr lang="it-IT" sz="2000" dirty="0" smtClean="0">
                <a:latin typeface="Times New Roman"/>
                <a:ea typeface="Times New Roman"/>
                <a:cs typeface="Times New Roman"/>
                <a:sym typeface="Times New Roman"/>
              </a:rPr>
              <a:t>».</a:t>
            </a:r>
            <a:endParaRPr lang="it-IT" sz="2000" dirty="0">
              <a:latin typeface="Times New Roman"/>
              <a:ea typeface="Times New Roman"/>
              <a:cs typeface="Times New Roman"/>
              <a:sym typeface="Times New Roman"/>
            </a:endParaRPr>
          </a:p>
          <a:p>
            <a:pPr marL="0" indent="0">
              <a:buNone/>
            </a:pPr>
            <a:r>
              <a:rPr lang="it-IT" sz="2000" dirty="0">
                <a:latin typeface="Times New Roman"/>
                <a:ea typeface="Times New Roman"/>
                <a:cs typeface="Times New Roman"/>
                <a:sym typeface="Times New Roman"/>
                <a:hlinkClick r:id="rId3"/>
              </a:rPr>
              <a:t>https://</a:t>
            </a:r>
            <a:r>
              <a:rPr lang="it-IT" sz="2000" dirty="0" smtClean="0">
                <a:latin typeface="Times New Roman"/>
                <a:ea typeface="Times New Roman"/>
                <a:cs typeface="Times New Roman"/>
                <a:sym typeface="Times New Roman"/>
                <a:hlinkClick r:id="rId3"/>
              </a:rPr>
              <a:t>www.nhtsa.gov/press-releases/us-dot-advances-deployment-connected-vehicle-technology-prevent-hundreds-thousands</a:t>
            </a:r>
            <a:r>
              <a:rPr lang="it-IT" sz="2000" dirty="0" smtClean="0">
                <a:latin typeface="Times New Roman"/>
                <a:ea typeface="Times New Roman"/>
                <a:cs typeface="Times New Roman"/>
                <a:sym typeface="Times New Roman"/>
              </a:rPr>
              <a:t>. </a:t>
            </a:r>
            <a:endParaRPr lang="it-IT" sz="2000" dirty="0">
              <a:latin typeface="Times New Roman"/>
              <a:ea typeface="Times New Roman"/>
              <a:cs typeface="Times New Roman"/>
              <a:sym typeface="Times New Roman"/>
            </a:endParaRPr>
          </a:p>
          <a:p>
            <a:pPr marL="0" indent="0">
              <a:buNone/>
            </a:pPr>
            <a:endParaRPr lang="it-IT" sz="2000" dirty="0" smtClean="0">
              <a:latin typeface="Times New Roman"/>
              <a:ea typeface="Times New Roman"/>
              <a:cs typeface="Times New Roman"/>
              <a:sym typeface="Times New Roman"/>
            </a:endParaRPr>
          </a:p>
          <a:p>
            <a:pPr marL="0" indent="0">
              <a:buNone/>
            </a:pPr>
            <a:r>
              <a:rPr lang="it-IT" sz="2000" dirty="0" smtClean="0">
                <a:latin typeface="Times New Roman"/>
                <a:ea typeface="Times New Roman"/>
                <a:cs typeface="Times New Roman"/>
                <a:sym typeface="Times New Roman"/>
              </a:rPr>
              <a:t>Si </a:t>
            </a:r>
            <a:r>
              <a:rPr lang="it-IT" sz="2000" dirty="0">
                <a:latin typeface="Times New Roman"/>
                <a:ea typeface="Times New Roman"/>
                <a:cs typeface="Times New Roman"/>
                <a:sym typeface="Times New Roman"/>
              </a:rPr>
              <a:t>tratta di un </a:t>
            </a:r>
            <a:r>
              <a:rPr lang="it-IT" sz="2000" dirty="0" smtClean="0">
                <a:latin typeface="Times New Roman"/>
                <a:ea typeface="Times New Roman"/>
                <a:cs typeface="Times New Roman"/>
                <a:sym typeface="Times New Roman"/>
              </a:rPr>
              <a:t>sistema </a:t>
            </a:r>
            <a:r>
              <a:rPr lang="it-IT" sz="2000" dirty="0">
                <a:latin typeface="Times New Roman"/>
                <a:ea typeface="Times New Roman"/>
                <a:cs typeface="Times New Roman"/>
                <a:sym typeface="Times New Roman"/>
              </a:rPr>
              <a:t>di comunicazione tra auto basato sulla tecnologia DSRC (</a:t>
            </a:r>
            <a:r>
              <a:rPr lang="it-IT" sz="2000" dirty="0" err="1">
                <a:latin typeface="Times New Roman"/>
                <a:ea typeface="Times New Roman"/>
                <a:cs typeface="Times New Roman"/>
                <a:sym typeface="Times New Roman"/>
              </a:rPr>
              <a:t>dedicated</a:t>
            </a:r>
            <a:r>
              <a:rPr lang="it-IT" sz="2000" dirty="0">
                <a:latin typeface="Times New Roman"/>
                <a:ea typeface="Times New Roman"/>
                <a:cs typeface="Times New Roman"/>
                <a:sym typeface="Times New Roman"/>
              </a:rPr>
              <a:t> short </a:t>
            </a:r>
            <a:r>
              <a:rPr lang="it-IT" sz="2000" dirty="0" err="1">
                <a:latin typeface="Times New Roman"/>
                <a:ea typeface="Times New Roman"/>
                <a:cs typeface="Times New Roman"/>
                <a:sym typeface="Times New Roman"/>
              </a:rPr>
              <a:t>range</a:t>
            </a:r>
            <a:r>
              <a:rPr lang="it-IT" sz="2000" dirty="0">
                <a:latin typeface="Times New Roman"/>
                <a:ea typeface="Times New Roman"/>
                <a:cs typeface="Times New Roman"/>
                <a:sym typeface="Times New Roman"/>
              </a:rPr>
              <a:t> </a:t>
            </a:r>
            <a:r>
              <a:rPr lang="it-IT" sz="2000" dirty="0" err="1">
                <a:latin typeface="Times New Roman"/>
                <a:ea typeface="Times New Roman"/>
                <a:cs typeface="Times New Roman"/>
                <a:sym typeface="Times New Roman"/>
              </a:rPr>
              <a:t>communication</a:t>
            </a:r>
            <a:r>
              <a:rPr lang="it-IT" sz="2000" dirty="0">
                <a:latin typeface="Times New Roman"/>
                <a:ea typeface="Times New Roman"/>
                <a:cs typeface="Times New Roman"/>
                <a:sym typeface="Times New Roman"/>
              </a:rPr>
              <a:t>) </a:t>
            </a:r>
            <a:r>
              <a:rPr lang="it-IT" sz="2000" dirty="0" smtClean="0">
                <a:latin typeface="Times New Roman"/>
                <a:ea typeface="Times New Roman"/>
                <a:cs typeface="Times New Roman"/>
                <a:sym typeface="Times New Roman"/>
              </a:rPr>
              <a:t>diverso rispetto alla </a:t>
            </a:r>
            <a:r>
              <a:rPr lang="it-IT" sz="2000" dirty="0">
                <a:latin typeface="Times New Roman"/>
                <a:ea typeface="Times New Roman"/>
                <a:cs typeface="Times New Roman"/>
                <a:sym typeface="Times New Roman"/>
              </a:rPr>
              <a:t>tecnologia attualmente in uso sui prototipi </a:t>
            </a:r>
            <a:r>
              <a:rPr lang="it-IT" sz="2000" dirty="0" smtClean="0">
                <a:latin typeface="Times New Roman"/>
                <a:ea typeface="Times New Roman"/>
                <a:cs typeface="Times New Roman"/>
                <a:sym typeface="Times New Roman"/>
              </a:rPr>
              <a:t>esistenti</a:t>
            </a:r>
          </a:p>
          <a:p>
            <a:endParaRPr lang="it-IT" sz="2000" dirty="0">
              <a:latin typeface="Times New Roman"/>
              <a:ea typeface="Times New Roman"/>
              <a:cs typeface="Times New Roman"/>
              <a:sym typeface="Times New Roman"/>
            </a:endParaRPr>
          </a:p>
          <a:p>
            <a:pPr marL="0" indent="0">
              <a:buNone/>
            </a:pPr>
            <a:r>
              <a:rPr lang="it-IT" sz="2000" dirty="0">
                <a:latin typeface="Times New Roman"/>
                <a:ea typeface="Times New Roman"/>
                <a:cs typeface="Times New Roman"/>
                <a:sym typeface="Times New Roman"/>
              </a:rPr>
              <a:t>Non presenta problemi di privacy: il sistema è stato sviluppato per non utilizzare dati personali dei conducenti o proprietari dei </a:t>
            </a:r>
            <a:r>
              <a:rPr lang="it-IT" sz="2000" dirty="0" smtClean="0">
                <a:latin typeface="Times New Roman"/>
                <a:ea typeface="Times New Roman"/>
                <a:cs typeface="Times New Roman"/>
                <a:sym typeface="Times New Roman"/>
              </a:rPr>
              <a:t>veicoli.</a:t>
            </a:r>
            <a:endParaRPr lang="it-IT" sz="2000" dirty="0">
              <a:latin typeface="Times New Roman"/>
              <a:ea typeface="Times New Roman"/>
              <a:cs typeface="Times New Roman"/>
              <a:sym typeface="Times New Roman"/>
            </a:endParaRPr>
          </a:p>
        </p:txBody>
      </p:sp>
      <p:sp>
        <p:nvSpPr>
          <p:cNvPr id="63" name="Shape 63"/>
          <p:cNvSpPr/>
          <p:nvPr/>
        </p:nvSpPr>
        <p:spPr>
          <a:xfrm>
            <a:off x="311700" y="1471417"/>
            <a:ext cx="8520600" cy="62400"/>
          </a:xfrm>
          <a:prstGeom prst="rect">
            <a:avLst/>
          </a:prstGeom>
          <a:solidFill>
            <a:srgbClr val="3D85C6"/>
          </a:solidFill>
          <a:ln w="9525" cap="flat" cmpd="sng">
            <a:solidFill>
              <a:srgbClr val="3D85C6"/>
            </a:solidFill>
            <a:prstDash val="solid"/>
            <a:round/>
            <a:headEnd type="none" w="med" len="med"/>
            <a:tailEnd type="none" w="med" len="med"/>
          </a:ln>
        </p:spPr>
        <p:txBody>
          <a:bodyPr lIns="91425" tIns="91425" rIns="91425" bIns="91425" anchor="ctr" anchorCtr="0">
            <a:noAutofit/>
          </a:bodyPr>
          <a:lstStyle/>
          <a:p>
            <a:endParaRPr/>
          </a:p>
        </p:txBody>
      </p:sp>
      <p:pic>
        <p:nvPicPr>
          <p:cNvPr id="64" name="Shape 64" descr="Logo studio nuovo.JPG"/>
          <p:cNvPicPr preferRelativeResize="0"/>
          <p:nvPr/>
        </p:nvPicPr>
        <p:blipFill>
          <a:blip r:embed="rId4">
            <a:alphaModFix/>
          </a:blip>
          <a:stretch>
            <a:fillRect/>
          </a:stretch>
        </p:blipFill>
        <p:spPr>
          <a:xfrm>
            <a:off x="7199526" y="5560875"/>
            <a:ext cx="1632825" cy="210824"/>
          </a:xfrm>
          <a:prstGeom prst="rect">
            <a:avLst/>
          </a:prstGeom>
          <a:noFill/>
          <a:ln>
            <a:noFill/>
          </a:ln>
        </p:spPr>
      </p:pic>
      <p:sp>
        <p:nvSpPr>
          <p:cNvPr id="6" name="Rettangolo 5"/>
          <p:cNvSpPr/>
          <p:nvPr/>
        </p:nvSpPr>
        <p:spPr>
          <a:xfrm>
            <a:off x="3756344" y="5754530"/>
            <a:ext cx="1631312" cy="246221"/>
          </a:xfrm>
          <a:prstGeom prst="rect">
            <a:avLst/>
          </a:prstGeom>
        </p:spPr>
        <p:txBody>
          <a:bodyPr wrap="square">
            <a:spAutoFit/>
          </a:bodyPr>
          <a:lstStyle/>
          <a:p>
            <a:pPr>
              <a:spcBef>
                <a:spcPct val="0"/>
              </a:spcBef>
            </a:pPr>
            <a:r>
              <a:rPr lang="it-IT" altLang="it-IT" sz="1000" dirty="0">
                <a:latin typeface="Times New Roman" panose="02020603050405020304" pitchFamily="18" charset="0"/>
                <a:cs typeface="Times New Roman" panose="02020603050405020304" pitchFamily="18" charset="0"/>
              </a:rPr>
              <a:t>Copyright 2017 - R. Zallone</a:t>
            </a:r>
          </a:p>
        </p:txBody>
      </p:sp>
    </p:spTree>
    <p:extLst>
      <p:ext uri="{BB962C8B-B14F-4D97-AF65-F5344CB8AC3E}">
        <p14:creationId xmlns:p14="http://schemas.microsoft.com/office/powerpoint/2010/main" val="3147016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1213</TotalTime>
  <Words>1035</Words>
  <Application>Microsoft Office PowerPoint</Application>
  <PresentationFormat>Presentazione su schermo (4:3)</PresentationFormat>
  <Paragraphs>100</Paragraphs>
  <Slides>14</Slides>
  <Notes>14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Times New Roman</vt:lpstr>
      <vt:lpstr>1_Tema di Office</vt:lpstr>
      <vt:lpstr>La legislazione sulle auto autonome negli USA  </vt:lpstr>
      <vt:lpstr>Key regulators negli USA </vt:lpstr>
      <vt:lpstr>Leggi statali</vt:lpstr>
      <vt:lpstr>Le leggi esistenti in alcuni stati </vt:lpstr>
      <vt:lpstr>Le leggi esistenti in alcuni stati </vt:lpstr>
      <vt:lpstr>Le leggi esistenti in alcuni stati </vt:lpstr>
      <vt:lpstr>Linee guida DOT</vt:lpstr>
      <vt:lpstr>Linee guida DOT</vt:lpstr>
      <vt:lpstr>Linee guida DOT</vt:lpstr>
      <vt:lpstr>Linee guida per il “deployment” dei veicoli autonomi</vt:lpstr>
      <vt:lpstr>Linee guida per il “deployment” dei veicoli autonomi</vt:lpstr>
      <vt:lpstr>Linee guida per il “deployment” dei veicoli autonomi</vt:lpstr>
      <vt:lpstr>Linee guida per il “deployment” dei veicoli autonomi</vt:lpstr>
      <vt:lpstr>Nuovi requisiti per la omologazione di un veicolo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prova successione didascalie</dc:title>
  <dc:creator>Portatile di Studio</dc:creator>
  <cp:lastModifiedBy>Portatile di Studio</cp:lastModifiedBy>
  <cp:revision>109</cp:revision>
  <dcterms:created xsi:type="dcterms:W3CDTF">2017-03-28T06:47:11Z</dcterms:created>
  <dcterms:modified xsi:type="dcterms:W3CDTF">2017-05-30T16:28:08Z</dcterms:modified>
</cp:coreProperties>
</file>